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ppt/_rels/presentation.xml.rels" ContentType="application/vnd.openxmlformats-package.relationships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8.xml" ContentType="application/vnd.openxmlformats-officedocument.presentationml.slide+xml"/>
  <Override PartName="/ppt/slides/slide1.xml" ContentType="application/vnd.openxmlformats-officedocument.presentationml.slide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7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4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slide9.xml" ContentType="application/vnd.openxmlformats-officedocument.presentationml.slide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slides/slide3.xml" ContentType="application/vnd.openxmlformats-officedocument.presentationml.slide+xml"/>
  <Override PartName="/ppt/media/image33.gif" ContentType="image/gif"/>
  <Override PartName="/ppt/media/image14.png" ContentType="image/png"/>
  <Override PartName="/ppt/media/image13.png" ContentType="image/png"/>
  <Override PartName="/ppt/media/image12.png" ContentType="image/png"/>
  <Override PartName="/ppt/media/image11.png" ContentType="image/png"/>
  <Override PartName="/ppt/media/image10.png" ContentType="image/png"/>
  <Override PartName="/ppt/media/image16.png" ContentType="image/png"/>
  <Override PartName="/ppt/media/image15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  <Override PartName="/ppt/media/image21.png" ContentType="image/png"/>
  <Override PartName="/ppt/media/image22.png" ContentType="image/png"/>
  <Override PartName="/ppt/media/image23.png" ContentType="image/png"/>
  <Override PartName="/ppt/media/image24.png" ContentType="image/png"/>
  <Override PartName="/ppt/media/image25.png" ContentType="image/png"/>
  <Override PartName="/ppt/media/image26.png" ContentType="image/png"/>
  <Override PartName="/ppt/media/image31.png" ContentType="image/png"/>
  <Override PartName="/ppt/media/image32.png" ContentType="image/png"/>
  <Override PartName="/ppt/media/image29.png" ContentType="image/png"/>
  <Override PartName="/ppt/media/image27.png" ContentType="image/png"/>
  <Override PartName="/ppt/media/image30.png" ContentType="image/png"/>
  <Override PartName="/ppt/media/image28.png" ContentType="image/png"/>
  <Override PartName="/ppt/media/image1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8.png" ContentType="image/png"/>
  <Override PartName="/ppt/media/image6.png" ContentType="image/png"/>
  <Override PartName="/ppt/media/image2.png" ContentType="image/png"/>
  <Override PartName="/ppt/media/image7.png" ContentType="image/png"/>
  <Override PartName="/ppt/media/image9.png" ContentType="image/png"/>
  <Override PartName="/ppt/presProps.xml" ContentType="application/vnd.openxmlformats-officedocument.presentationml.presProps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1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_rels/slideLayout30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9.xml.rels" ContentType="application/vnd.openxmlformats-package.relationships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10080625" cy="56705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EBBD617-BE7B-43A9-9833-85721350CF3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359640" y="136800"/>
            <a:ext cx="9360000" cy="71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1" lang="en-US" sz="254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359640" y="1484640"/>
            <a:ext cx="9360000" cy="378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solidFill>
                <a:srgbClr val="2c3e50"/>
              </a:solidFill>
              <a:latin typeface="Source Sans Pro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83A3512-45F8-453B-8537-D3B7A4EE315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59640" y="136800"/>
            <a:ext cx="9360000" cy="71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1" lang="en-US" sz="254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359640" y="1484640"/>
            <a:ext cx="9360000" cy="378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3793E2A-4DCB-4E19-9471-A1880C2C52B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59640" y="136800"/>
            <a:ext cx="9360000" cy="71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1" lang="en-US" sz="254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359640" y="1484640"/>
            <a:ext cx="4567320" cy="378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5560" y="1484640"/>
            <a:ext cx="4567320" cy="378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748455B-39D6-484C-ADDC-C62C39D9515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359640" y="136800"/>
            <a:ext cx="9360000" cy="71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1" lang="en-US" sz="254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D736C6E-C797-47B8-B23E-BFD28F24A53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359640" y="136800"/>
            <a:ext cx="9360000" cy="3333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solidFill>
                <a:srgbClr val="2c3e50"/>
              </a:solidFill>
              <a:latin typeface="Source Sans Pro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F331EFC-8501-43BC-9F14-D4989E22441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359640" y="136800"/>
            <a:ext cx="9360000" cy="71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1" lang="en-US" sz="254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359640" y="1484640"/>
            <a:ext cx="456732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5560" y="1484640"/>
            <a:ext cx="4567320" cy="378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359640" y="3459240"/>
            <a:ext cx="456732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B9820FD-5B0B-4785-B00C-6780AF4C483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359640" y="136800"/>
            <a:ext cx="9360000" cy="71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1" lang="en-US" sz="254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359640" y="1484640"/>
            <a:ext cx="4567320" cy="378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5560" y="1484640"/>
            <a:ext cx="456732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5560" y="3459240"/>
            <a:ext cx="456732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96003D9-0B12-44BE-84CA-D99FDD4B3AA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359640" y="136800"/>
            <a:ext cx="9360000" cy="71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1" lang="en-US" sz="254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359640" y="1484640"/>
            <a:ext cx="456732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5560" y="1484640"/>
            <a:ext cx="456732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359640" y="3459240"/>
            <a:ext cx="936000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9B9871D-D340-4410-9433-8C53E729593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59640" y="136800"/>
            <a:ext cx="9360000" cy="71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1" lang="en-US" sz="254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359640" y="1484640"/>
            <a:ext cx="936000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359640" y="3459240"/>
            <a:ext cx="936000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6499226-2424-44F3-A51B-7382EA6D8B8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359640" y="136800"/>
            <a:ext cx="9360000" cy="71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1" lang="en-US" sz="254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359640" y="1484640"/>
            <a:ext cx="456732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5560" y="1484640"/>
            <a:ext cx="456732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359640" y="3459240"/>
            <a:ext cx="456732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5560" y="3459240"/>
            <a:ext cx="456732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DB26AC5-D1FC-44C3-A6C9-944AD9C24C6B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359640" y="136800"/>
            <a:ext cx="9360000" cy="71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1" lang="en-US" sz="254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359640" y="1484640"/>
            <a:ext cx="301356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24400" y="1484640"/>
            <a:ext cx="301356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88800" y="1484640"/>
            <a:ext cx="301356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359640" y="3459240"/>
            <a:ext cx="301356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24400" y="3459240"/>
            <a:ext cx="301356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88800" y="3459240"/>
            <a:ext cx="301356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6C3C901-6B3F-4A22-86CF-24397063C749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359640" y="136800"/>
            <a:ext cx="9360000" cy="71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1" lang="en-US" sz="254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359640" y="1484640"/>
            <a:ext cx="9360000" cy="378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solidFill>
                <a:srgbClr val="2c3e50"/>
              </a:solidFill>
              <a:latin typeface="Source Sans Pro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359640" y="136800"/>
            <a:ext cx="9360000" cy="71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1" lang="en-US" sz="254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359640" y="1484640"/>
            <a:ext cx="9360000" cy="378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359640" y="136800"/>
            <a:ext cx="9360000" cy="71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1" lang="en-US" sz="254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359640" y="1484640"/>
            <a:ext cx="4567320" cy="378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5155560" y="1484640"/>
            <a:ext cx="4567320" cy="378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359640" y="136800"/>
            <a:ext cx="9360000" cy="71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1" lang="en-US" sz="2540" spc="-1" strike="noStrike">
              <a:solidFill>
                <a:srgbClr val="ffffff"/>
              </a:solidFill>
              <a:latin typeface="Source Sans Pro Black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359640" y="136800"/>
            <a:ext cx="9360000" cy="3333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solidFill>
                <a:srgbClr val="2c3e50"/>
              </a:solidFill>
              <a:latin typeface="Source Sans Pro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359640" y="136800"/>
            <a:ext cx="9360000" cy="71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1" lang="en-US" sz="254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359640" y="1484640"/>
            <a:ext cx="456732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5560" y="1484640"/>
            <a:ext cx="4567320" cy="378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359640" y="3459240"/>
            <a:ext cx="456732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359640" y="136800"/>
            <a:ext cx="9360000" cy="71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1" lang="en-US" sz="254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359640" y="1484640"/>
            <a:ext cx="4567320" cy="378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5155560" y="1484640"/>
            <a:ext cx="456732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5155560" y="3459240"/>
            <a:ext cx="456732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359640" y="136800"/>
            <a:ext cx="9360000" cy="71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1" lang="en-US" sz="254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359640" y="1484640"/>
            <a:ext cx="456732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5155560" y="1484640"/>
            <a:ext cx="456732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359640" y="3459240"/>
            <a:ext cx="936000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359640" y="136800"/>
            <a:ext cx="9360000" cy="71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1" lang="en-US" sz="254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359640" y="1484640"/>
            <a:ext cx="936000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359640" y="3459240"/>
            <a:ext cx="936000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359640" y="136800"/>
            <a:ext cx="9360000" cy="71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1" lang="en-US" sz="254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359640" y="1484640"/>
            <a:ext cx="456732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5155560" y="1484640"/>
            <a:ext cx="456732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359640" y="3459240"/>
            <a:ext cx="456732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5155560" y="3459240"/>
            <a:ext cx="456732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359640" y="136800"/>
            <a:ext cx="9360000" cy="71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1" lang="en-US" sz="254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359640" y="1484640"/>
            <a:ext cx="301356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524400" y="1484640"/>
            <a:ext cx="301356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688800" y="1484640"/>
            <a:ext cx="301356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359640" y="3459240"/>
            <a:ext cx="301356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524400" y="3459240"/>
            <a:ext cx="301356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688800" y="3459240"/>
            <a:ext cx="301356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359640" y="136800"/>
            <a:ext cx="9360000" cy="71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1" lang="en-US" sz="254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359640" y="1484640"/>
            <a:ext cx="9360000" cy="378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solidFill>
                <a:srgbClr val="2c3e50"/>
              </a:solidFill>
              <a:latin typeface="Source Sans Pro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359640" y="136800"/>
            <a:ext cx="9360000" cy="71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1" lang="en-US" sz="254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/>
          </p:nvPr>
        </p:nvSpPr>
        <p:spPr>
          <a:xfrm>
            <a:off x="359640" y="1484640"/>
            <a:ext cx="9360000" cy="378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359640" y="136800"/>
            <a:ext cx="9360000" cy="71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1" lang="en-US" sz="254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359640" y="1484640"/>
            <a:ext cx="4567320" cy="378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/>
          </p:nvPr>
        </p:nvSpPr>
        <p:spPr>
          <a:xfrm>
            <a:off x="5155560" y="1484640"/>
            <a:ext cx="4567320" cy="378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359640" y="136800"/>
            <a:ext cx="9360000" cy="71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1" lang="en-US" sz="2540" spc="-1" strike="noStrike">
              <a:solidFill>
                <a:srgbClr val="ffffff"/>
              </a:solidFill>
              <a:latin typeface="Source Sans Pro Black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359640" y="136800"/>
            <a:ext cx="9360000" cy="3333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solidFill>
                <a:srgbClr val="2c3e50"/>
              </a:solidFill>
              <a:latin typeface="Source Sans Pro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359640" y="136800"/>
            <a:ext cx="9360000" cy="71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1" lang="en-US" sz="254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/>
          </p:nvPr>
        </p:nvSpPr>
        <p:spPr>
          <a:xfrm>
            <a:off x="359640" y="1484640"/>
            <a:ext cx="456732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/>
          </p:nvPr>
        </p:nvSpPr>
        <p:spPr>
          <a:xfrm>
            <a:off x="5155560" y="1484640"/>
            <a:ext cx="4567320" cy="378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/>
          </p:nvPr>
        </p:nvSpPr>
        <p:spPr>
          <a:xfrm>
            <a:off x="359640" y="3459240"/>
            <a:ext cx="456732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359640" y="136800"/>
            <a:ext cx="9360000" cy="71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1" lang="en-US" sz="254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359640" y="1484640"/>
            <a:ext cx="4567320" cy="378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5155560" y="1484640"/>
            <a:ext cx="456732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/>
          </p:nvPr>
        </p:nvSpPr>
        <p:spPr>
          <a:xfrm>
            <a:off x="5155560" y="3459240"/>
            <a:ext cx="456732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359640" y="136800"/>
            <a:ext cx="9360000" cy="71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1" lang="en-US" sz="254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359640" y="1484640"/>
            <a:ext cx="456732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/>
          </p:nvPr>
        </p:nvSpPr>
        <p:spPr>
          <a:xfrm>
            <a:off x="5155560" y="1484640"/>
            <a:ext cx="456732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/>
          </p:nvPr>
        </p:nvSpPr>
        <p:spPr>
          <a:xfrm>
            <a:off x="359640" y="3459240"/>
            <a:ext cx="936000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359640" y="136800"/>
            <a:ext cx="9360000" cy="71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1" lang="en-US" sz="254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/>
          </p:nvPr>
        </p:nvSpPr>
        <p:spPr>
          <a:xfrm>
            <a:off x="359640" y="1484640"/>
            <a:ext cx="936000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/>
          </p:nvPr>
        </p:nvSpPr>
        <p:spPr>
          <a:xfrm>
            <a:off x="359640" y="3459240"/>
            <a:ext cx="936000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359640" y="136800"/>
            <a:ext cx="9360000" cy="71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1" lang="en-US" sz="254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359640" y="1484640"/>
            <a:ext cx="456732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5155560" y="1484640"/>
            <a:ext cx="456732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359640" y="3459240"/>
            <a:ext cx="456732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/>
          </p:nvPr>
        </p:nvSpPr>
        <p:spPr>
          <a:xfrm>
            <a:off x="5155560" y="3459240"/>
            <a:ext cx="456732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359640" y="136800"/>
            <a:ext cx="9360000" cy="71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1" lang="en-US" sz="254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/>
          </p:nvPr>
        </p:nvSpPr>
        <p:spPr>
          <a:xfrm>
            <a:off x="359640" y="1484640"/>
            <a:ext cx="301356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/>
          </p:nvPr>
        </p:nvSpPr>
        <p:spPr>
          <a:xfrm>
            <a:off x="3524400" y="1484640"/>
            <a:ext cx="301356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/>
          </p:nvPr>
        </p:nvSpPr>
        <p:spPr>
          <a:xfrm>
            <a:off x="6688800" y="1484640"/>
            <a:ext cx="301356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/>
          </p:nvPr>
        </p:nvSpPr>
        <p:spPr>
          <a:xfrm>
            <a:off x="359640" y="3459240"/>
            <a:ext cx="301356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/>
          </p:nvPr>
        </p:nvSpPr>
        <p:spPr>
          <a:xfrm>
            <a:off x="3524400" y="3459240"/>
            <a:ext cx="301356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/>
          </p:nvPr>
        </p:nvSpPr>
        <p:spPr>
          <a:xfrm>
            <a:off x="6688800" y="3459240"/>
            <a:ext cx="3013560" cy="180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1"/>
          </p:nvPr>
        </p:nvSpPr>
        <p:spPr>
          <a:xfrm>
            <a:off x="50400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 idx="2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buNone/>
              <a:defRPr b="0" lang="en-US" sz="1400" spc="-1" strike="noStrike">
                <a:latin typeface="Times New Roman"/>
              </a:defRPr>
            </a:lvl1pPr>
          </a:lstStyle>
          <a:p>
            <a:pPr algn="ctr">
              <a:buNone/>
            </a:pPr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buNone/>
              <a:defRPr b="0" lang="en-US" sz="1400" spc="-1" strike="noStrike">
                <a:latin typeface="Times New Roman"/>
              </a:defRPr>
            </a:lvl1pPr>
          </a:lstStyle>
          <a:p>
            <a:pPr algn="r">
              <a:buNone/>
            </a:pPr>
            <a:fld id="{7C87D6DE-143D-487D-8D08-3BB21447D086}" type="slidenum">
              <a:rPr b="0" lang="en-US" sz="1400" spc="-1" strike="noStrike"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"/>
          <p:cNvSpPr/>
          <p:nvPr/>
        </p:nvSpPr>
        <p:spPr>
          <a:xfrm>
            <a:off x="0" y="5399640"/>
            <a:ext cx="10080000" cy="27000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2" name=""/>
          <p:cNvSpPr/>
          <p:nvPr/>
        </p:nvSpPr>
        <p:spPr>
          <a:xfrm>
            <a:off x="0" y="360"/>
            <a:ext cx="10080000" cy="94500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359640" y="136800"/>
            <a:ext cx="9360000" cy="71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1" lang="en-US" sz="3200" spc="-1" strike="noStrike">
                <a:solidFill>
                  <a:srgbClr val="ffffff"/>
                </a:solidFill>
                <a:latin typeface="Source Sans Pro Black"/>
              </a:rPr>
              <a:t>Click to edit the title text format</a:t>
            </a:r>
            <a:endParaRPr b="1" lang="en-US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359640" y="1484640"/>
            <a:ext cx="9360000" cy="378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2100" spc="-1" strike="noStrike">
                <a:solidFill>
                  <a:srgbClr val="2c3e50"/>
                </a:solidFill>
                <a:latin typeface="Source Sans Pro Semibold"/>
              </a:rPr>
              <a:t>Click to edit the outline text format</a:t>
            </a:r>
            <a:endParaRPr b="1" lang="en-US" sz="2100" spc="-1" strike="noStrike">
              <a:solidFill>
                <a:srgbClr val="2c3e50"/>
              </a:solidFill>
              <a:latin typeface="Source Sans Pro Semibold"/>
            </a:endParaRPr>
          </a:p>
          <a:p>
            <a:pPr lvl="1" marL="864000" indent="-324000">
              <a:spcAft>
                <a:spcPts val="845"/>
              </a:spcAft>
              <a:buClr>
                <a:srgbClr val="2c3e50"/>
              </a:buClr>
              <a:buSzPct val="75000"/>
              <a:buFont typeface="Symbol" charset="2"/>
              <a:buChar char=""/>
            </a:pPr>
            <a:r>
              <a:rPr b="0" lang="en-US" sz="2100" spc="-1" strike="noStrike">
                <a:solidFill>
                  <a:srgbClr val="2c3e50"/>
                </a:solidFill>
                <a:latin typeface="Source Sans Pro"/>
              </a:rPr>
              <a:t>Second Outline Level</a:t>
            </a:r>
            <a:endParaRPr b="0" lang="en-US" sz="2100" spc="-1" strike="noStrike">
              <a:solidFill>
                <a:srgbClr val="2c3e50"/>
              </a:solidFill>
              <a:latin typeface="Source Sans Pro"/>
            </a:endParaRPr>
          </a:p>
          <a:p>
            <a:pPr lvl="2" marL="1296000" indent="-288000">
              <a:spcAft>
                <a:spcPts val="635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2c3e50"/>
                </a:solidFill>
                <a:latin typeface="Source Sans Pro"/>
              </a:rPr>
              <a:t>Third Outline Level</a:t>
            </a:r>
            <a:endParaRPr b="0" lang="en-US" sz="1800" spc="-1" strike="noStrike">
              <a:solidFill>
                <a:srgbClr val="2c3e50"/>
              </a:solidFill>
              <a:latin typeface="Source Sans Pro"/>
            </a:endParaRPr>
          </a:p>
          <a:p>
            <a:pPr lvl="3" marL="1728000" indent="-216000">
              <a:spcAft>
                <a:spcPts val="422"/>
              </a:spcAft>
              <a:buClr>
                <a:srgbClr val="2c3e50"/>
              </a:buClr>
              <a:buSzPct val="75000"/>
              <a:buFont typeface="Symbol" charset="2"/>
              <a:buChar char=""/>
            </a:pPr>
            <a:r>
              <a:rPr b="0" lang="en-US" sz="1500" spc="-1" strike="noStrike">
                <a:solidFill>
                  <a:srgbClr val="2c3e50"/>
                </a:solidFill>
                <a:latin typeface="Source Sans Pro"/>
              </a:rPr>
              <a:t>Fourth Outline Level</a:t>
            </a:r>
            <a:endParaRPr b="0" lang="en-US" sz="1500" spc="-1" strike="noStrike">
              <a:solidFill>
                <a:srgbClr val="2c3e50"/>
              </a:solidFill>
              <a:latin typeface="Source Sans Pro"/>
            </a:endParaRPr>
          </a:p>
          <a:p>
            <a:pPr lvl="4" marL="2160000" indent="-216000">
              <a:spcAft>
                <a:spcPts val="210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0" lang="en-US" sz="1500" spc="-1" strike="noStrike">
                <a:solidFill>
                  <a:srgbClr val="2c3e50"/>
                </a:solidFill>
                <a:latin typeface="Source Sans Pro"/>
              </a:rPr>
              <a:t>Fifth Outline Level</a:t>
            </a:r>
            <a:endParaRPr b="0" lang="en-US" sz="1500" spc="-1" strike="noStrike">
              <a:solidFill>
                <a:srgbClr val="2c3e50"/>
              </a:solidFill>
              <a:latin typeface="Source Sans Pro"/>
            </a:endParaRPr>
          </a:p>
          <a:p>
            <a:pPr lvl="5" marL="2592000" indent="-216000">
              <a:spcAft>
                <a:spcPts val="210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0" lang="en-US" sz="1500" spc="-1" strike="noStrike">
                <a:solidFill>
                  <a:srgbClr val="2c3e50"/>
                </a:solidFill>
                <a:latin typeface="Source Sans Pro"/>
              </a:rPr>
              <a:t>Sixth Outline Level</a:t>
            </a:r>
            <a:endParaRPr b="0" lang="en-US" sz="1500" spc="-1" strike="noStrike">
              <a:solidFill>
                <a:srgbClr val="2c3e50"/>
              </a:solidFill>
              <a:latin typeface="Source Sans Pro"/>
            </a:endParaRPr>
          </a:p>
          <a:p>
            <a:pPr lvl="6" marL="3024000" indent="-216000">
              <a:spcAft>
                <a:spcPts val="210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0" lang="en-US" sz="1500" spc="-1" strike="noStrike">
                <a:solidFill>
                  <a:srgbClr val="2c3e50"/>
                </a:solidFill>
                <a:latin typeface="Source Sans Pro"/>
              </a:rPr>
              <a:t>Seventh Outline Level</a:t>
            </a:r>
            <a:endParaRPr b="0" lang="en-US" sz="1500" spc="-1" strike="noStrike">
              <a:solidFill>
                <a:srgbClr val="2c3e50"/>
              </a:solidFill>
              <a:latin typeface="Source Sans Pro"/>
            </a:endParaRPr>
          </a:p>
        </p:txBody>
      </p:sp>
      <p:sp>
        <p:nvSpPr>
          <p:cNvPr id="45" name=""/>
          <p:cNvSpPr txBox="1"/>
          <p:nvPr/>
        </p:nvSpPr>
        <p:spPr>
          <a:xfrm>
            <a:off x="8225640" y="5259240"/>
            <a:ext cx="1854000" cy="4107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p>
            <a:pPr algn="r">
              <a:buNone/>
            </a:pPr>
            <a:r>
              <a:rPr b="1" i="1" lang="en-US" sz="1000" spc="-1" strike="noStrike">
                <a:solidFill>
                  <a:srgbClr val="ffff00"/>
                </a:solidFill>
                <a:latin typeface="Source Sans Pro Black"/>
              </a:rPr>
              <a:t>IT-125</a:t>
            </a:r>
            <a:endParaRPr b="0" lang="en-US" sz="1000" spc="-1" strike="noStrike">
              <a:latin typeface="Arial"/>
            </a:endParaRPr>
          </a:p>
          <a:p>
            <a:pPr algn="r">
              <a:buNone/>
            </a:pPr>
            <a:r>
              <a:rPr b="1" i="1" lang="en-US" sz="1000" spc="-1" strike="noStrike">
                <a:solidFill>
                  <a:srgbClr val="ffff00"/>
                </a:solidFill>
                <a:latin typeface="Source Sans Pro Black"/>
              </a:rPr>
              <a:t>North Seattle College</a:t>
            </a:r>
            <a:endParaRPr b="0" lang="en-US" sz="1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"/>
          <p:cNvSpPr/>
          <p:nvPr/>
        </p:nvSpPr>
        <p:spPr>
          <a:xfrm>
            <a:off x="0" y="6531120"/>
            <a:ext cx="9144000" cy="32652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3" name=""/>
          <p:cNvSpPr/>
          <p:nvPr/>
        </p:nvSpPr>
        <p:spPr>
          <a:xfrm>
            <a:off x="0" y="0"/>
            <a:ext cx="10080000" cy="114300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326520" y="165600"/>
            <a:ext cx="8490960" cy="86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1" lang="en-US" sz="3200" spc="-1" strike="noStrike">
                <a:solidFill>
                  <a:srgbClr val="ffffff"/>
                </a:solidFill>
                <a:latin typeface="Source Sans Pro Black"/>
              </a:rPr>
              <a:t>Click to edit the title text format</a:t>
            </a:r>
            <a:endParaRPr b="1" lang="en-US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body"/>
          </p:nvPr>
        </p:nvSpPr>
        <p:spPr>
          <a:xfrm>
            <a:off x="326520" y="1796040"/>
            <a:ext cx="8490960" cy="4572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Aft>
                <a:spcPts val="1281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2540" spc="-1" strike="noStrike">
                <a:solidFill>
                  <a:srgbClr val="2c3e50"/>
                </a:solidFill>
                <a:latin typeface="Source Sans Pro Semibold"/>
              </a:rPr>
              <a:t>Click to edit the outline text format</a:t>
            </a:r>
            <a:endParaRPr b="1" lang="en-US" sz="2540" spc="-1" strike="noStrike">
              <a:solidFill>
                <a:srgbClr val="2c3e50"/>
              </a:solidFill>
              <a:latin typeface="Source Sans Pro Semibold"/>
            </a:endParaRPr>
          </a:p>
          <a:p>
            <a:pPr lvl="1" marL="864000" indent="-324000">
              <a:spcAft>
                <a:spcPts val="1026"/>
              </a:spcAft>
              <a:buClr>
                <a:srgbClr val="2c3e50"/>
              </a:buClr>
              <a:buSzPct val="75000"/>
              <a:buFont typeface="Symbol" charset="2"/>
              <a:buChar char=""/>
            </a:pPr>
            <a:r>
              <a:rPr b="0" lang="en-US" sz="2540" spc="-1" strike="noStrike">
                <a:solidFill>
                  <a:srgbClr val="2c3e50"/>
                </a:solidFill>
                <a:latin typeface="Source Sans Pro"/>
              </a:rPr>
              <a:t>Second Outline Level</a:t>
            </a:r>
            <a:endParaRPr b="0" lang="en-US" sz="2540" spc="-1" strike="noStrike">
              <a:solidFill>
                <a:srgbClr val="2c3e50"/>
              </a:solidFill>
              <a:latin typeface="Source Sans Pro"/>
            </a:endParaRPr>
          </a:p>
          <a:p>
            <a:pPr lvl="2" marL="1296000" indent="-288000">
              <a:spcAft>
                <a:spcPts val="771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0" lang="en-US" sz="2180" spc="-1" strike="noStrike">
                <a:solidFill>
                  <a:srgbClr val="2c3e50"/>
                </a:solidFill>
                <a:latin typeface="Source Sans Pro"/>
              </a:rPr>
              <a:t>Third Outline Level</a:t>
            </a:r>
            <a:endParaRPr b="0" lang="en-US" sz="2180" spc="-1" strike="noStrike">
              <a:solidFill>
                <a:srgbClr val="2c3e50"/>
              </a:solidFill>
              <a:latin typeface="Source Sans Pro"/>
            </a:endParaRPr>
          </a:p>
          <a:p>
            <a:pPr lvl="3" marL="1728000" indent="-216000">
              <a:spcAft>
                <a:spcPts val="513"/>
              </a:spcAft>
              <a:buClr>
                <a:srgbClr val="2c3e50"/>
              </a:buClr>
              <a:buSzPct val="75000"/>
              <a:buFont typeface="Symbol" charset="2"/>
              <a:buChar char=""/>
            </a:pPr>
            <a:r>
              <a:rPr b="0" lang="en-US" sz="1820" spc="-1" strike="noStrike">
                <a:solidFill>
                  <a:srgbClr val="2c3e50"/>
                </a:solidFill>
                <a:latin typeface="Source Sans Pro"/>
              </a:rPr>
              <a:t>Fourth Outline Level</a:t>
            </a:r>
            <a:endParaRPr b="0" lang="en-US" sz="1820" spc="-1" strike="noStrike">
              <a:solidFill>
                <a:srgbClr val="2c3e50"/>
              </a:solidFill>
              <a:latin typeface="Source Sans Pro"/>
            </a:endParaRPr>
          </a:p>
          <a:p>
            <a:pPr lvl="4" marL="2160000" indent="-216000">
              <a:spcAft>
                <a:spcPts val="255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0" lang="en-US" sz="1820" spc="-1" strike="noStrike">
                <a:solidFill>
                  <a:srgbClr val="2c3e50"/>
                </a:solidFill>
                <a:latin typeface="Source Sans Pro"/>
              </a:rPr>
              <a:t>Fifth Outline Level</a:t>
            </a:r>
            <a:endParaRPr b="0" lang="en-US" sz="1820" spc="-1" strike="noStrike">
              <a:solidFill>
                <a:srgbClr val="2c3e50"/>
              </a:solidFill>
              <a:latin typeface="Source Sans Pro"/>
            </a:endParaRPr>
          </a:p>
          <a:p>
            <a:pPr lvl="5" marL="2592000" indent="-216000">
              <a:spcAft>
                <a:spcPts val="255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0" lang="en-US" sz="1820" spc="-1" strike="noStrike">
                <a:solidFill>
                  <a:srgbClr val="2c3e50"/>
                </a:solidFill>
                <a:latin typeface="Source Sans Pro"/>
              </a:rPr>
              <a:t>Sixth Outline Level</a:t>
            </a:r>
            <a:endParaRPr b="0" lang="en-US" sz="1820" spc="-1" strike="noStrike">
              <a:solidFill>
                <a:srgbClr val="2c3e50"/>
              </a:solidFill>
              <a:latin typeface="Source Sans Pro"/>
            </a:endParaRPr>
          </a:p>
          <a:p>
            <a:pPr lvl="6" marL="3024000" indent="-216000">
              <a:spcAft>
                <a:spcPts val="255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0" lang="en-US" sz="1820" spc="-1" strike="noStrike">
                <a:solidFill>
                  <a:srgbClr val="2c3e50"/>
                </a:solidFill>
                <a:latin typeface="Source Sans Pro"/>
              </a:rPr>
              <a:t>Seventh Outline Level</a:t>
            </a:r>
            <a:endParaRPr b="0" lang="en-US" sz="1820" spc="-1" strike="noStrike">
              <a:solidFill>
                <a:srgbClr val="2c3e50"/>
              </a:solidFill>
              <a:latin typeface="Source Sans Pro"/>
            </a:endParaRPr>
          </a:p>
        </p:txBody>
      </p:sp>
      <p:sp>
        <p:nvSpPr>
          <p:cNvPr id="86" name=""/>
          <p:cNvSpPr txBox="1"/>
          <p:nvPr/>
        </p:nvSpPr>
        <p:spPr>
          <a:xfrm>
            <a:off x="7462080" y="6323760"/>
            <a:ext cx="1681920" cy="5342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p>
            <a:pPr algn="r">
              <a:buNone/>
            </a:pPr>
            <a:r>
              <a:rPr b="1" i="1" lang="en-US" sz="1000" spc="-1" strike="noStrike">
                <a:solidFill>
                  <a:srgbClr val="ffff00"/>
                </a:solidFill>
                <a:latin typeface="Source Sans Pro Black"/>
              </a:rPr>
              <a:t>IT-125</a:t>
            </a:r>
            <a:endParaRPr b="0" lang="en-US" sz="1000" spc="-1" strike="noStrike">
              <a:latin typeface="Arial"/>
            </a:endParaRPr>
          </a:p>
          <a:p>
            <a:pPr algn="r">
              <a:buNone/>
            </a:pPr>
            <a:r>
              <a:rPr b="1" i="1" lang="en-US" sz="1000" spc="-1" strike="noStrike">
                <a:solidFill>
                  <a:srgbClr val="ffff00"/>
                </a:solidFill>
                <a:latin typeface="Source Sans Pro Black"/>
              </a:rPr>
              <a:t>North Seattle College</a:t>
            </a:r>
            <a:endParaRPr b="0" lang="en-US" sz="1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Relationship Id="rId9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slideLayout" Target="../slideLayouts/slideLayout2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image" Target="../media/image23.png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7" Type="http://schemas.openxmlformats.org/officeDocument/2006/relationships/slideLayout" Target="../slideLayouts/slideLayout2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29.png"/><Relationship Id="rId3" Type="http://schemas.openxmlformats.org/officeDocument/2006/relationships/image" Target="../media/image30.png"/><Relationship Id="rId4" Type="http://schemas.openxmlformats.org/officeDocument/2006/relationships/slideLayout" Target="../slideLayouts/slideLayout2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3.gif"/><Relationship Id="rId3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" descr=""/>
          <p:cNvPicPr/>
          <p:nvPr/>
        </p:nvPicPr>
        <p:blipFill>
          <a:blip r:embed="rId1"/>
          <a:stretch/>
        </p:blipFill>
        <p:spPr>
          <a:xfrm>
            <a:off x="0" y="0"/>
            <a:ext cx="10085400" cy="5670000"/>
          </a:xfrm>
          <a:prstGeom prst="rect">
            <a:avLst/>
          </a:prstGeom>
          <a:ln w="0">
            <a:noFill/>
          </a:ln>
        </p:spPr>
      </p:pic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421200" y="226080"/>
            <a:ext cx="779508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solidFill>
                  <a:srgbClr val="ffff00"/>
                </a:solidFill>
                <a:latin typeface="Arial"/>
              </a:rPr>
              <a:t>Magic Cat Ranch Productions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125" name="Picture 2" descr=""/>
          <p:cNvPicPr/>
          <p:nvPr/>
        </p:nvPicPr>
        <p:blipFill>
          <a:blip r:embed="rId2"/>
          <a:stretch/>
        </p:blipFill>
        <p:spPr>
          <a:xfrm>
            <a:off x="8686080" y="82800"/>
            <a:ext cx="1285200" cy="1189800"/>
          </a:xfrm>
          <a:prstGeom prst="rect">
            <a:avLst/>
          </a:prstGeom>
          <a:ln w="0">
            <a:noFill/>
          </a:ln>
        </p:spPr>
      </p:pic>
      <p:sp>
        <p:nvSpPr>
          <p:cNvPr id="126" name=""/>
          <p:cNvSpPr txBox="1"/>
          <p:nvPr/>
        </p:nvSpPr>
        <p:spPr>
          <a:xfrm>
            <a:off x="3056400" y="1093320"/>
            <a:ext cx="2782800" cy="373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>
              <a:buNone/>
            </a:pPr>
            <a:r>
              <a:rPr b="1" i="1" lang="en-US" sz="2000" spc="-1" strike="noStrike">
                <a:solidFill>
                  <a:srgbClr val="e300e3"/>
                </a:solidFill>
                <a:latin typeface="Arial"/>
              </a:rPr>
              <a:t>Presents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127" name=""/>
          <p:cNvSpPr txBox="1"/>
          <p:nvPr/>
        </p:nvSpPr>
        <p:spPr>
          <a:xfrm>
            <a:off x="820080" y="3602880"/>
            <a:ext cx="8415000" cy="346320"/>
          </a:xfrm>
          <a:prstGeom prst="rect">
            <a:avLst/>
          </a:prstGeom>
          <a:solidFill>
            <a:srgbClr val="9e4f00"/>
          </a:solidFill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>
              <a:buNone/>
            </a:pPr>
            <a:r>
              <a:rPr b="1" lang="en-US" sz="1800" spc="-1" strike="noStrike">
                <a:solidFill>
                  <a:srgbClr val="ffff00"/>
                </a:solidFill>
                <a:latin typeface="Arial"/>
              </a:rPr>
              <a:t>The Star Trek MySQL Training Database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" descr=""/>
          <p:cNvPicPr/>
          <p:nvPr/>
        </p:nvPicPr>
        <p:blipFill>
          <a:blip r:embed="rId1"/>
          <a:stretch/>
        </p:blipFill>
        <p:spPr>
          <a:xfrm>
            <a:off x="0" y="0"/>
            <a:ext cx="10068120" cy="5670000"/>
          </a:xfrm>
          <a:prstGeom prst="rect">
            <a:avLst/>
          </a:prstGeom>
          <a:ln w="0">
            <a:noFill/>
          </a:ln>
        </p:spPr>
      </p:pic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74520" y="60480"/>
            <a:ext cx="9922680" cy="946440"/>
          </a:xfrm>
          <a:prstGeom prst="rect">
            <a:avLst/>
          </a:prstGeom>
          <a:solidFill>
            <a:srgbClr val="000058"/>
          </a:solidFill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solidFill>
                  <a:srgbClr val="ffff00"/>
                </a:solidFill>
                <a:latin typeface="Arial"/>
              </a:rPr>
              <a:t>Why Does This Database Exist?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30" name=""/>
          <p:cNvSpPr txBox="1"/>
          <p:nvPr/>
        </p:nvSpPr>
        <p:spPr>
          <a:xfrm>
            <a:off x="455760" y="1258920"/>
            <a:ext cx="3022920" cy="3215160"/>
          </a:xfrm>
          <a:prstGeom prst="rect">
            <a:avLst/>
          </a:prstGeom>
          <a:solidFill>
            <a:srgbClr val="000058"/>
          </a:solidFill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>
              <a:buNone/>
            </a:pPr>
            <a:r>
              <a:rPr b="1" lang="en-US" sz="2200" spc="-1" strike="noStrike">
                <a:solidFill>
                  <a:srgbClr val="ffff00"/>
                </a:solidFill>
                <a:latin typeface="Arial"/>
              </a:rPr>
              <a:t>In an attempt to make learning MySQL database technology more interesting I developed a hobby database which utilized information from the Star Trek Franchise</a:t>
            </a:r>
            <a:endParaRPr b="0" lang="en-US" sz="2200" spc="-1" strike="noStrike">
              <a:latin typeface="Arial"/>
            </a:endParaRPr>
          </a:p>
        </p:txBody>
      </p:sp>
      <p:pic>
        <p:nvPicPr>
          <p:cNvPr id="131" name="" descr=""/>
          <p:cNvPicPr/>
          <p:nvPr/>
        </p:nvPicPr>
        <p:blipFill>
          <a:blip r:embed="rId2"/>
          <a:stretch/>
        </p:blipFill>
        <p:spPr>
          <a:xfrm>
            <a:off x="6388920" y="1156320"/>
            <a:ext cx="2945520" cy="1652400"/>
          </a:xfrm>
          <a:prstGeom prst="rect">
            <a:avLst/>
          </a:prstGeom>
          <a:ln w="0">
            <a:noFill/>
          </a:ln>
        </p:spPr>
      </p:pic>
      <p:pic>
        <p:nvPicPr>
          <p:cNvPr id="132" name="" descr=""/>
          <p:cNvPicPr/>
          <p:nvPr/>
        </p:nvPicPr>
        <p:blipFill>
          <a:blip r:embed="rId3"/>
          <a:srcRect l="0" t="0" r="0" b="9611"/>
          <a:stretch/>
        </p:blipFill>
        <p:spPr>
          <a:xfrm>
            <a:off x="6384960" y="3693960"/>
            <a:ext cx="2940480" cy="1607040"/>
          </a:xfrm>
          <a:prstGeom prst="rect">
            <a:avLst/>
          </a:prstGeom>
          <a:ln w="0">
            <a:noFill/>
          </a:ln>
        </p:spPr>
      </p:pic>
      <p:sp>
        <p:nvSpPr>
          <p:cNvPr id="133" name=""/>
          <p:cNvSpPr/>
          <p:nvPr/>
        </p:nvSpPr>
        <p:spPr>
          <a:xfrm>
            <a:off x="7628400" y="2873880"/>
            <a:ext cx="414000" cy="770400"/>
          </a:xfrm>
          <a:custGeom>
            <a:avLst/>
            <a:gdLst/>
            <a:ahLst/>
            <a:rect l="0" t="0" r="r" b="b"/>
            <a:pathLst>
              <a:path w="1152" h="2142">
                <a:moveTo>
                  <a:pt x="287" y="0"/>
                </a:moveTo>
                <a:lnTo>
                  <a:pt x="287" y="1605"/>
                </a:lnTo>
                <a:lnTo>
                  <a:pt x="0" y="1605"/>
                </a:lnTo>
                <a:lnTo>
                  <a:pt x="575" y="2141"/>
                </a:lnTo>
                <a:lnTo>
                  <a:pt x="1151" y="1605"/>
                </a:lnTo>
                <a:lnTo>
                  <a:pt x="863" y="1605"/>
                </a:lnTo>
                <a:lnTo>
                  <a:pt x="863" y="0"/>
                </a:lnTo>
                <a:lnTo>
                  <a:pt x="287" y="0"/>
                </a:lnTo>
              </a:path>
            </a:pathLst>
          </a:custGeom>
          <a:solidFill>
            <a:srgbClr val="00ff00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" descr=""/>
          <p:cNvPicPr/>
          <p:nvPr/>
        </p:nvPicPr>
        <p:blipFill>
          <a:blip r:embed="rId1"/>
          <a:stretch/>
        </p:blipFill>
        <p:spPr>
          <a:xfrm>
            <a:off x="0" y="0"/>
            <a:ext cx="10076760" cy="5669640"/>
          </a:xfrm>
          <a:prstGeom prst="rect">
            <a:avLst/>
          </a:prstGeom>
          <a:ln w="0">
            <a:noFill/>
          </a:ln>
        </p:spPr>
      </p:pic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solidFill>
                  <a:srgbClr val="ffff00"/>
                </a:solidFill>
                <a:latin typeface="Arial"/>
              </a:rPr>
              <a:t>What Did I Create?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36" name=""/>
          <p:cNvSpPr txBox="1"/>
          <p:nvPr/>
        </p:nvSpPr>
        <p:spPr>
          <a:xfrm>
            <a:off x="472320" y="1217520"/>
            <a:ext cx="4886640" cy="405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>
              <a:buNone/>
            </a:pPr>
            <a:r>
              <a:rPr b="0" lang="en-US" sz="1800" spc="-1" strike="noStrike">
                <a:solidFill>
                  <a:srgbClr val="ff00ff"/>
                </a:solidFill>
                <a:latin typeface="Arial"/>
              </a:rPr>
              <a:t>The Tables in the StarPeople Database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37" name=""/>
          <p:cNvSpPr/>
          <p:nvPr/>
        </p:nvSpPr>
        <p:spPr>
          <a:xfrm>
            <a:off x="720720" y="2126880"/>
            <a:ext cx="1648080" cy="854640"/>
          </a:xfrm>
          <a:prstGeom prst="rect">
            <a:avLst/>
          </a:prstGeom>
          <a:solidFill>
            <a:srgbClr val="d0d0d0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38" name=""/>
          <p:cNvSpPr txBox="1"/>
          <p:nvPr/>
        </p:nvSpPr>
        <p:spPr>
          <a:xfrm>
            <a:off x="878040" y="2128680"/>
            <a:ext cx="134172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latin typeface="Arial"/>
              </a:rPr>
              <a:t>characters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39" name=""/>
          <p:cNvSpPr/>
          <p:nvPr/>
        </p:nvSpPr>
        <p:spPr>
          <a:xfrm>
            <a:off x="7843680" y="2098440"/>
            <a:ext cx="1648080" cy="854640"/>
          </a:xfrm>
          <a:prstGeom prst="rect">
            <a:avLst/>
          </a:prstGeom>
          <a:solidFill>
            <a:srgbClr val="d0d0d0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40" name=""/>
          <p:cNvSpPr txBox="1"/>
          <p:nvPr/>
        </p:nvSpPr>
        <p:spPr>
          <a:xfrm>
            <a:off x="8001000" y="2098440"/>
            <a:ext cx="134172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>
              <a:buNone/>
            </a:pPr>
            <a:r>
              <a:rPr b="0" lang="en-US" sz="1800" spc="-1" strike="noStrike">
                <a:latin typeface="Arial"/>
              </a:rPr>
              <a:t>Ships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41" name=""/>
          <p:cNvSpPr/>
          <p:nvPr/>
        </p:nvSpPr>
        <p:spPr>
          <a:xfrm>
            <a:off x="4323600" y="2095200"/>
            <a:ext cx="1648080" cy="854640"/>
          </a:xfrm>
          <a:prstGeom prst="rect">
            <a:avLst/>
          </a:prstGeom>
          <a:solidFill>
            <a:srgbClr val="d0d0d0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42" name=""/>
          <p:cNvSpPr txBox="1"/>
          <p:nvPr/>
        </p:nvSpPr>
        <p:spPr>
          <a:xfrm>
            <a:off x="4389840" y="2095200"/>
            <a:ext cx="143280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>
              <a:buNone/>
            </a:pPr>
            <a:r>
              <a:rPr b="0" lang="en-US" sz="1800" spc="-1" strike="noStrike">
                <a:latin typeface="Arial"/>
              </a:rPr>
              <a:t>compliment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43" name=""/>
          <p:cNvSpPr/>
          <p:nvPr/>
        </p:nvSpPr>
        <p:spPr>
          <a:xfrm>
            <a:off x="729000" y="3211920"/>
            <a:ext cx="1648080" cy="854640"/>
          </a:xfrm>
          <a:prstGeom prst="rect">
            <a:avLst/>
          </a:prstGeom>
          <a:solidFill>
            <a:srgbClr val="d0d0d0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44" name=""/>
          <p:cNvSpPr txBox="1"/>
          <p:nvPr/>
        </p:nvSpPr>
        <p:spPr>
          <a:xfrm>
            <a:off x="886320" y="3213720"/>
            <a:ext cx="134172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latin typeface="Arial"/>
              </a:rPr>
              <a:t>sfmembers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45" name=""/>
          <p:cNvSpPr/>
          <p:nvPr/>
        </p:nvSpPr>
        <p:spPr>
          <a:xfrm>
            <a:off x="7851960" y="3183480"/>
            <a:ext cx="1648080" cy="854640"/>
          </a:xfrm>
          <a:prstGeom prst="rect">
            <a:avLst/>
          </a:prstGeom>
          <a:solidFill>
            <a:srgbClr val="d0d0d0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46" name=""/>
          <p:cNvSpPr txBox="1"/>
          <p:nvPr/>
        </p:nvSpPr>
        <p:spPr>
          <a:xfrm>
            <a:off x="8009280" y="3183480"/>
            <a:ext cx="134172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>
              <a:buNone/>
            </a:pPr>
            <a:r>
              <a:rPr b="0" lang="en-US" sz="1800" spc="-1" strike="noStrike">
                <a:latin typeface="Arial"/>
              </a:rPr>
              <a:t>stplanets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47" name=""/>
          <p:cNvSpPr/>
          <p:nvPr/>
        </p:nvSpPr>
        <p:spPr>
          <a:xfrm>
            <a:off x="4331880" y="3180240"/>
            <a:ext cx="1648080" cy="854640"/>
          </a:xfrm>
          <a:prstGeom prst="rect">
            <a:avLst/>
          </a:prstGeom>
          <a:solidFill>
            <a:srgbClr val="d0d0d0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48" name=""/>
          <p:cNvSpPr txBox="1"/>
          <p:nvPr/>
        </p:nvSpPr>
        <p:spPr>
          <a:xfrm>
            <a:off x="4398120" y="3180240"/>
            <a:ext cx="143280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>
              <a:buNone/>
            </a:pPr>
            <a:r>
              <a:rPr b="0" lang="en-US" sz="1800" spc="-1" strike="noStrike">
                <a:latin typeface="Arial"/>
              </a:rPr>
              <a:t>litinum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49" name=""/>
          <p:cNvSpPr/>
          <p:nvPr/>
        </p:nvSpPr>
        <p:spPr>
          <a:xfrm>
            <a:off x="737280" y="4280400"/>
            <a:ext cx="1648080" cy="854640"/>
          </a:xfrm>
          <a:prstGeom prst="rect">
            <a:avLst/>
          </a:prstGeom>
          <a:solidFill>
            <a:srgbClr val="d0d0d0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50" name=""/>
          <p:cNvSpPr txBox="1"/>
          <p:nvPr/>
        </p:nvSpPr>
        <p:spPr>
          <a:xfrm>
            <a:off x="894600" y="4282200"/>
            <a:ext cx="134172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>
              <a:buNone/>
            </a:pPr>
            <a:r>
              <a:rPr b="0" lang="en-US" sz="1800" spc="-1" strike="noStrike">
                <a:latin typeface="Arial"/>
              </a:rPr>
              <a:t>lifeforms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51" name=""/>
          <p:cNvSpPr/>
          <p:nvPr/>
        </p:nvSpPr>
        <p:spPr>
          <a:xfrm>
            <a:off x="7860240" y="4251960"/>
            <a:ext cx="1648080" cy="854640"/>
          </a:xfrm>
          <a:prstGeom prst="rect">
            <a:avLst/>
          </a:prstGeom>
          <a:solidFill>
            <a:srgbClr val="d0d0d0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52" name=""/>
          <p:cNvSpPr txBox="1"/>
          <p:nvPr/>
        </p:nvSpPr>
        <p:spPr>
          <a:xfrm>
            <a:off x="8017560" y="4251960"/>
            <a:ext cx="134172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>
              <a:buNone/>
            </a:pPr>
            <a:r>
              <a:rPr b="0" lang="en-US" sz="1800" spc="-1" strike="noStrike">
                <a:latin typeface="Arial"/>
              </a:rPr>
              <a:t>stactors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53" name=""/>
          <p:cNvSpPr/>
          <p:nvPr/>
        </p:nvSpPr>
        <p:spPr>
          <a:xfrm>
            <a:off x="4340160" y="4248720"/>
            <a:ext cx="1648080" cy="854640"/>
          </a:xfrm>
          <a:prstGeom prst="rect">
            <a:avLst/>
          </a:prstGeom>
          <a:solidFill>
            <a:srgbClr val="d0d0d0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54" name=""/>
          <p:cNvSpPr txBox="1"/>
          <p:nvPr/>
        </p:nvSpPr>
        <p:spPr>
          <a:xfrm>
            <a:off x="4406400" y="4248720"/>
            <a:ext cx="143280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>
              <a:buNone/>
            </a:pPr>
            <a:r>
              <a:rPr b="0" lang="en-US" sz="1800" spc="-1" strike="noStrike">
                <a:latin typeface="Arial"/>
              </a:rPr>
              <a:t>stlanguage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55" name=""/>
          <p:cNvSpPr txBox="1"/>
          <p:nvPr/>
        </p:nvSpPr>
        <p:spPr>
          <a:xfrm>
            <a:off x="6253560" y="3594600"/>
            <a:ext cx="1407960" cy="1466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>
              <a:buNone/>
            </a:pPr>
            <a:r>
              <a:rPr b="0" lang="en-US" sz="1800" spc="-1" strike="noStrike">
                <a:solidFill>
                  <a:srgbClr val="fe007f"/>
                </a:solidFill>
                <a:latin typeface="Arial"/>
              </a:rPr>
              <a:t>Notice the naming consistency of the table names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56" name=""/>
          <p:cNvSpPr txBox="1"/>
          <p:nvPr/>
        </p:nvSpPr>
        <p:spPr>
          <a:xfrm>
            <a:off x="2468160" y="2088000"/>
            <a:ext cx="1797480" cy="927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>
              <a:buNone/>
            </a:pPr>
            <a:r>
              <a:rPr b="0" lang="en-US" sz="1800" spc="-1" strike="noStrike">
                <a:solidFill>
                  <a:srgbClr val="fe7f00"/>
                </a:solidFill>
                <a:latin typeface="Arial"/>
              </a:rPr>
              <a:t>Opportunities for performing join operations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57" name=""/>
          <p:cNvSpPr/>
          <p:nvPr/>
        </p:nvSpPr>
        <p:spPr>
          <a:xfrm>
            <a:off x="546840" y="1896480"/>
            <a:ext cx="9160560" cy="1217880"/>
          </a:xfrm>
          <a:prstGeom prst="rect">
            <a:avLst/>
          </a:prstGeom>
          <a:noFill/>
          <a:ln w="19080">
            <a:solidFill>
              <a:srgbClr val="fe7f00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58" name=""/>
          <p:cNvSpPr txBox="1"/>
          <p:nvPr/>
        </p:nvSpPr>
        <p:spPr>
          <a:xfrm>
            <a:off x="5532840" y="1089720"/>
            <a:ext cx="4365360" cy="674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>
              <a:buNone/>
            </a:pPr>
            <a:r>
              <a:rPr b="0" lang="en-US" sz="1800" spc="-1" strike="noStrike">
                <a:solidFill>
                  <a:srgbClr val="ff00ff"/>
                </a:solidFill>
                <a:latin typeface="Arial"/>
              </a:rPr>
              <a:t>By using StarPeople I can add Star-Gate or Star-Wars data in the future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" descr=""/>
          <p:cNvPicPr/>
          <p:nvPr/>
        </p:nvPicPr>
        <p:blipFill>
          <a:blip r:embed="rId1"/>
          <a:stretch/>
        </p:blipFill>
        <p:spPr>
          <a:xfrm>
            <a:off x="360" y="360"/>
            <a:ext cx="10076760" cy="5669640"/>
          </a:xfrm>
          <a:prstGeom prst="rect">
            <a:avLst/>
          </a:prstGeom>
          <a:ln w="0">
            <a:noFill/>
          </a:ln>
        </p:spPr>
      </p:pic>
      <p:pic>
        <p:nvPicPr>
          <p:cNvPr id="160" name="" descr=""/>
          <p:cNvPicPr/>
          <p:nvPr/>
        </p:nvPicPr>
        <p:blipFill>
          <a:blip r:embed="rId2"/>
          <a:srcRect l="0" t="9231" r="3924" b="2103"/>
          <a:stretch/>
        </p:blipFill>
        <p:spPr>
          <a:xfrm>
            <a:off x="289800" y="992160"/>
            <a:ext cx="4671360" cy="4263840"/>
          </a:xfrm>
          <a:prstGeom prst="rect">
            <a:avLst/>
          </a:prstGeom>
          <a:ln w="0">
            <a:noFill/>
          </a:ln>
        </p:spPr>
      </p:pic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863280" y="253440"/>
            <a:ext cx="8063640" cy="30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spcAft>
                <a:spcPts val="601"/>
              </a:spcAft>
              <a:buNone/>
              <a:tabLst>
                <a:tab algn="l" pos="1371600"/>
              </a:tabLst>
            </a:pPr>
            <a:r>
              <a:rPr b="1" lang="en-US" sz="2600" spc="-1" strike="noStrike">
                <a:solidFill>
                  <a:srgbClr val="ffffff"/>
                </a:solidFill>
                <a:latin typeface="Arial"/>
                <a:ea typeface="Times New Roman"/>
              </a:rPr>
              <a:t>What do the tables Look like</a:t>
            </a:r>
            <a:endParaRPr b="1" lang="en-US" sz="2600" spc="-1" strike="noStrike">
              <a:solidFill>
                <a:srgbClr val="ffffff"/>
              </a:solidFill>
              <a:latin typeface="Source Sans Pro Black"/>
            </a:endParaRPr>
          </a:p>
        </p:txBody>
      </p:sp>
      <p:pic>
        <p:nvPicPr>
          <p:cNvPr id="162" name="" descr=""/>
          <p:cNvPicPr/>
          <p:nvPr/>
        </p:nvPicPr>
        <p:blipFill>
          <a:blip r:embed="rId3"/>
          <a:srcRect l="36451" t="6520" r="9601" b="15776"/>
          <a:stretch/>
        </p:blipFill>
        <p:spPr>
          <a:xfrm>
            <a:off x="3613680" y="2771640"/>
            <a:ext cx="1301400" cy="591480"/>
          </a:xfrm>
          <a:prstGeom prst="rect">
            <a:avLst/>
          </a:prstGeom>
          <a:ln w="0">
            <a:noFill/>
          </a:ln>
        </p:spPr>
      </p:pic>
      <p:sp>
        <p:nvSpPr>
          <p:cNvPr id="163" name=""/>
          <p:cNvSpPr/>
          <p:nvPr/>
        </p:nvSpPr>
        <p:spPr>
          <a:xfrm>
            <a:off x="2860560" y="2567160"/>
            <a:ext cx="1347120" cy="488880"/>
          </a:xfrm>
          <a:custGeom>
            <a:avLst/>
            <a:gdLst/>
            <a:ahLst/>
            <a:rect l="0" t="0" r="r" b="b"/>
            <a:pathLst>
              <a:path fill="none" w="3742" h="1358">
                <a:moveTo>
                  <a:pt x="0" y="0"/>
                </a:moveTo>
                <a:lnTo>
                  <a:pt x="1627" y="0"/>
                </a:lnTo>
                <a:lnTo>
                  <a:pt x="3742" y="1358"/>
                </a:lnTo>
              </a:path>
            </a:pathLst>
          </a:custGeom>
          <a:ln w="29160">
            <a:solidFill>
              <a:srgbClr val="b400b4"/>
            </a:solidFill>
            <a:round/>
            <a:tailEnd len="med" type="triangle" w="med"/>
          </a:ln>
        </p:spPr>
      </p:sp>
      <p:sp>
        <p:nvSpPr>
          <p:cNvPr id="164" name=""/>
          <p:cNvSpPr/>
          <p:nvPr/>
        </p:nvSpPr>
        <p:spPr>
          <a:xfrm>
            <a:off x="3129840" y="2816640"/>
            <a:ext cx="821160" cy="297720"/>
          </a:xfrm>
          <a:custGeom>
            <a:avLst/>
            <a:gdLst/>
            <a:ahLst/>
            <a:rect l="0" t="0" r="r" b="b"/>
            <a:pathLst>
              <a:path fill="none" w="2281" h="827">
                <a:moveTo>
                  <a:pt x="0" y="15"/>
                </a:moveTo>
                <a:lnTo>
                  <a:pt x="900" y="0"/>
                </a:lnTo>
                <a:lnTo>
                  <a:pt x="2281" y="827"/>
                </a:lnTo>
              </a:path>
            </a:pathLst>
          </a:custGeom>
          <a:ln w="29160">
            <a:solidFill>
              <a:srgbClr val="9c009c"/>
            </a:solidFill>
            <a:round/>
            <a:tailEnd len="med" type="triangle" w="med"/>
          </a:ln>
        </p:spPr>
      </p:sp>
      <p:sp>
        <p:nvSpPr>
          <p:cNvPr id="165" name=""/>
          <p:cNvSpPr txBox="1"/>
          <p:nvPr/>
        </p:nvSpPr>
        <p:spPr>
          <a:xfrm>
            <a:off x="3588480" y="3691800"/>
            <a:ext cx="1563480" cy="1453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490" spc="-1" strike="noStrike">
                <a:solidFill>
                  <a:srgbClr val="4f009e"/>
                </a:solidFill>
                <a:latin typeface="Arial"/>
              </a:rPr>
              <a:t>Data grabbed and loaded from online source using batch entry technique</a:t>
            </a:r>
            <a:endParaRPr b="0" lang="en-US" sz="149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66" name="" descr=""/>
          <p:cNvPicPr/>
          <p:nvPr/>
        </p:nvPicPr>
        <p:blipFill>
          <a:blip r:embed="rId4"/>
          <a:srcRect l="0" t="0" r="6806" b="0"/>
          <a:stretch/>
        </p:blipFill>
        <p:spPr>
          <a:xfrm>
            <a:off x="5292720" y="1847880"/>
            <a:ext cx="4687560" cy="2284920"/>
          </a:xfrm>
          <a:prstGeom prst="rect">
            <a:avLst/>
          </a:prstGeom>
          <a:ln w="0">
            <a:noFill/>
          </a:ln>
        </p:spPr>
      </p:pic>
      <p:sp>
        <p:nvSpPr>
          <p:cNvPr id="167" name=""/>
          <p:cNvSpPr txBox="1"/>
          <p:nvPr/>
        </p:nvSpPr>
        <p:spPr>
          <a:xfrm>
            <a:off x="5582520" y="720360"/>
            <a:ext cx="2526120" cy="858240"/>
          </a:xfrm>
          <a:prstGeom prst="rect">
            <a:avLst/>
          </a:prstGeom>
          <a:solidFill>
            <a:srgbClr val="333333"/>
          </a:solidFill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>
              <a:buNone/>
            </a:pPr>
            <a:r>
              <a:rPr b="1" lang="en-US" sz="1800" spc="-1" strike="noStrike">
                <a:solidFill>
                  <a:srgbClr val="ffff00"/>
                </a:solidFill>
                <a:latin typeface="Arial"/>
              </a:rPr>
              <a:t>An example of the Ships table from MySQL Workbench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68" name=""/>
          <p:cNvSpPr txBox="1"/>
          <p:nvPr/>
        </p:nvSpPr>
        <p:spPr>
          <a:xfrm>
            <a:off x="5151960" y="4406760"/>
            <a:ext cx="2219760" cy="1114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>
              <a:buNone/>
            </a:pPr>
            <a:r>
              <a:rPr b="1" lang="en-US" sz="1800" spc="-1" strike="noStrike">
                <a:solidFill>
                  <a:srgbClr val="00ff00"/>
                </a:solidFill>
                <a:latin typeface="Arial"/>
              </a:rPr>
              <a:t>An example of the characters table from MySQL Command Line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69" name=""/>
          <p:cNvSpPr/>
          <p:nvPr/>
        </p:nvSpPr>
        <p:spPr>
          <a:xfrm flipH="1">
            <a:off x="4961160" y="1457640"/>
            <a:ext cx="729000" cy="0"/>
          </a:xfrm>
          <a:prstGeom prst="line">
            <a:avLst/>
          </a:prstGeom>
          <a:ln w="29160">
            <a:solidFill>
              <a:srgbClr val="ffff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70" name=""/>
          <p:cNvSpPr/>
          <p:nvPr/>
        </p:nvSpPr>
        <p:spPr>
          <a:xfrm flipV="1">
            <a:off x="6369480" y="4050360"/>
            <a:ext cx="0" cy="406440"/>
          </a:xfrm>
          <a:prstGeom prst="line">
            <a:avLst/>
          </a:prstGeom>
          <a:ln w="29160">
            <a:solidFill>
              <a:srgbClr val="00ff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pic>
        <p:nvPicPr>
          <p:cNvPr id="171" name="" descr=""/>
          <p:cNvPicPr/>
          <p:nvPr/>
        </p:nvPicPr>
        <p:blipFill>
          <a:blip r:embed="rId5"/>
          <a:srcRect l="22694" t="0" r="24844" b="0"/>
          <a:stretch/>
        </p:blipFill>
        <p:spPr>
          <a:xfrm>
            <a:off x="8926920" y="505800"/>
            <a:ext cx="968400" cy="1107720"/>
          </a:xfrm>
          <a:prstGeom prst="rect">
            <a:avLst/>
          </a:prstGeom>
          <a:ln w="0">
            <a:noFill/>
          </a:ln>
        </p:spPr>
      </p:pic>
      <p:pic>
        <p:nvPicPr>
          <p:cNvPr id="172" name="" descr=""/>
          <p:cNvPicPr/>
          <p:nvPr/>
        </p:nvPicPr>
        <p:blipFill>
          <a:blip r:embed="rId6"/>
          <a:srcRect l="5736" t="12095" r="14986" b="8618"/>
          <a:stretch/>
        </p:blipFill>
        <p:spPr>
          <a:xfrm>
            <a:off x="8887320" y="1847880"/>
            <a:ext cx="1075680" cy="1075680"/>
          </a:xfrm>
          <a:prstGeom prst="rect">
            <a:avLst/>
          </a:prstGeom>
          <a:ln w="0">
            <a:noFill/>
          </a:ln>
        </p:spPr>
      </p:pic>
      <p:pic>
        <p:nvPicPr>
          <p:cNvPr id="173" name="" descr=""/>
          <p:cNvPicPr/>
          <p:nvPr/>
        </p:nvPicPr>
        <p:blipFill>
          <a:blip r:embed="rId7"/>
          <a:srcRect l="15066" t="1505" r="17070" b="35279"/>
          <a:stretch/>
        </p:blipFill>
        <p:spPr>
          <a:xfrm>
            <a:off x="7785360" y="3934440"/>
            <a:ext cx="975960" cy="1242000"/>
          </a:xfrm>
          <a:prstGeom prst="rect">
            <a:avLst/>
          </a:prstGeom>
          <a:ln w="0">
            <a:noFill/>
          </a:ln>
        </p:spPr>
      </p:pic>
      <p:pic>
        <p:nvPicPr>
          <p:cNvPr id="174" name="" descr=""/>
          <p:cNvPicPr/>
          <p:nvPr/>
        </p:nvPicPr>
        <p:blipFill>
          <a:blip r:embed="rId8"/>
          <a:stretch/>
        </p:blipFill>
        <p:spPr>
          <a:xfrm>
            <a:off x="8963280" y="3931200"/>
            <a:ext cx="1019160" cy="12452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" descr=""/>
          <p:cNvPicPr/>
          <p:nvPr/>
        </p:nvPicPr>
        <p:blipFill>
          <a:blip r:embed="rId1"/>
          <a:stretch/>
        </p:blipFill>
        <p:spPr>
          <a:xfrm>
            <a:off x="720" y="720"/>
            <a:ext cx="10076760" cy="5669640"/>
          </a:xfrm>
          <a:prstGeom prst="rect">
            <a:avLst/>
          </a:prstGeom>
          <a:ln w="0">
            <a:noFill/>
          </a:ln>
        </p:spPr>
      </p:pic>
      <p:pic>
        <p:nvPicPr>
          <p:cNvPr id="176" name="" descr=""/>
          <p:cNvPicPr/>
          <p:nvPr/>
        </p:nvPicPr>
        <p:blipFill>
          <a:blip r:embed="rId2"/>
          <a:srcRect l="14261" t="30280" r="57004" b="24269"/>
          <a:stretch/>
        </p:blipFill>
        <p:spPr>
          <a:xfrm>
            <a:off x="6513120" y="1184760"/>
            <a:ext cx="3454560" cy="3177720"/>
          </a:xfrm>
          <a:prstGeom prst="rect">
            <a:avLst/>
          </a:prstGeom>
          <a:ln w="0">
            <a:noFill/>
          </a:ln>
        </p:spPr>
      </p:pic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146880" y="100440"/>
            <a:ext cx="7314840" cy="73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spcAft>
                <a:spcPts val="601"/>
              </a:spcAft>
              <a:buNone/>
              <a:tabLst>
                <a:tab algn="l" pos="1371600"/>
              </a:tabLst>
            </a:pPr>
            <a:r>
              <a:rPr b="1" lang="en-US" sz="2400" spc="-1" strike="noStrike">
                <a:solidFill>
                  <a:srgbClr val="ffffff"/>
                </a:solidFill>
                <a:latin typeface="Arial"/>
                <a:ea typeface="Times New Roman"/>
              </a:rPr>
              <a:t>Designed with joins in mind</a:t>
            </a:r>
            <a:endParaRPr b="1" lang="en-US" sz="2400" spc="-1" strike="noStrike">
              <a:solidFill>
                <a:srgbClr val="ffffff"/>
              </a:solidFill>
              <a:latin typeface="Source Sans Pro Black"/>
            </a:endParaRPr>
          </a:p>
        </p:txBody>
      </p:sp>
      <p:pic>
        <p:nvPicPr>
          <p:cNvPr id="178" name="" descr=""/>
          <p:cNvPicPr/>
          <p:nvPr/>
        </p:nvPicPr>
        <p:blipFill>
          <a:blip r:embed="rId3"/>
          <a:srcRect l="14093" t="30043" r="41103" b="23357"/>
          <a:stretch/>
        </p:blipFill>
        <p:spPr>
          <a:xfrm>
            <a:off x="97200" y="2583720"/>
            <a:ext cx="4838400" cy="2926440"/>
          </a:xfrm>
          <a:prstGeom prst="rect">
            <a:avLst/>
          </a:prstGeom>
          <a:ln w="0">
            <a:noFill/>
          </a:ln>
        </p:spPr>
      </p:pic>
      <p:sp>
        <p:nvSpPr>
          <p:cNvPr id="179" name=""/>
          <p:cNvSpPr txBox="1"/>
          <p:nvPr/>
        </p:nvSpPr>
        <p:spPr>
          <a:xfrm>
            <a:off x="90360" y="838800"/>
            <a:ext cx="1276200" cy="1571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800" spc="-1" strike="noStrike">
                <a:solidFill>
                  <a:srgbClr val="00ff00"/>
                </a:solidFill>
                <a:latin typeface="Arial"/>
              </a:rPr>
              <a:t>Members of Star Fleet operate the ships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"/>
          <p:cNvSpPr/>
          <p:nvPr/>
        </p:nvSpPr>
        <p:spPr>
          <a:xfrm>
            <a:off x="356760" y="3197160"/>
            <a:ext cx="580680" cy="2252880"/>
          </a:xfrm>
          <a:prstGeom prst="rect">
            <a:avLst/>
          </a:prstGeom>
          <a:noFill/>
          <a:ln w="29160">
            <a:solidFill>
              <a:srgbClr val="0058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81" name=""/>
          <p:cNvSpPr/>
          <p:nvPr/>
        </p:nvSpPr>
        <p:spPr>
          <a:xfrm>
            <a:off x="6793200" y="1822320"/>
            <a:ext cx="410400" cy="2540160"/>
          </a:xfrm>
          <a:prstGeom prst="rect">
            <a:avLst/>
          </a:prstGeom>
          <a:noFill/>
          <a:ln w="29160">
            <a:solidFill>
              <a:srgbClr val="007c7c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82" name=""/>
          <p:cNvSpPr txBox="1"/>
          <p:nvPr/>
        </p:nvSpPr>
        <p:spPr>
          <a:xfrm>
            <a:off x="2463840" y="833040"/>
            <a:ext cx="1586520" cy="639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800" spc="-1" strike="noStrike">
                <a:solidFill>
                  <a:srgbClr val="b400b4"/>
                </a:solidFill>
                <a:latin typeface="Arial"/>
              </a:rPr>
              <a:t>Ships need a crew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83" name="" descr=""/>
          <p:cNvPicPr/>
          <p:nvPr/>
        </p:nvPicPr>
        <p:blipFill>
          <a:blip r:embed="rId4"/>
          <a:srcRect l="13925" t="29894" r="62444" b="23067"/>
          <a:stretch/>
        </p:blipFill>
        <p:spPr>
          <a:xfrm>
            <a:off x="3705840" y="1228680"/>
            <a:ext cx="2748240" cy="3182040"/>
          </a:xfrm>
          <a:prstGeom prst="rect">
            <a:avLst/>
          </a:prstGeom>
          <a:ln w="0">
            <a:noFill/>
          </a:ln>
        </p:spPr>
      </p:pic>
      <p:sp>
        <p:nvSpPr>
          <p:cNvPr id="184" name=""/>
          <p:cNvSpPr/>
          <p:nvPr/>
        </p:nvSpPr>
        <p:spPr>
          <a:xfrm>
            <a:off x="4586760" y="1870560"/>
            <a:ext cx="348840" cy="2486160"/>
          </a:xfrm>
          <a:prstGeom prst="rect">
            <a:avLst/>
          </a:prstGeom>
          <a:noFill/>
          <a:ln w="29160">
            <a:solidFill>
              <a:srgbClr val="007c7c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85" name=""/>
          <p:cNvSpPr/>
          <p:nvPr/>
        </p:nvSpPr>
        <p:spPr>
          <a:xfrm>
            <a:off x="4992480" y="1894320"/>
            <a:ext cx="510840" cy="2421000"/>
          </a:xfrm>
          <a:prstGeom prst="rect">
            <a:avLst/>
          </a:prstGeom>
          <a:noFill/>
          <a:ln w="29160">
            <a:solidFill>
              <a:srgbClr val="0058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86" name=""/>
          <p:cNvSpPr txBox="1"/>
          <p:nvPr/>
        </p:nvSpPr>
        <p:spPr>
          <a:xfrm>
            <a:off x="7802640" y="4506120"/>
            <a:ext cx="1996560" cy="10018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800" spc="-1" strike="noStrike">
                <a:solidFill>
                  <a:srgbClr val="007c7c"/>
                </a:solidFill>
                <a:latin typeface="Arial"/>
              </a:rPr>
              <a:t>Star Fleet needs ships to explore space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"/>
          <p:cNvSpPr/>
          <p:nvPr/>
        </p:nvSpPr>
        <p:spPr>
          <a:xfrm>
            <a:off x="704160" y="4174200"/>
            <a:ext cx="4629960" cy="1424880"/>
          </a:xfrm>
          <a:custGeom>
            <a:avLst/>
            <a:gdLst/>
            <a:ahLst/>
            <a:rect l="0" t="0" r="r" b="b"/>
            <a:pathLst>
              <a:path fill="none" w="12861" h="3958">
                <a:moveTo>
                  <a:pt x="23" y="2946"/>
                </a:moveTo>
                <a:lnTo>
                  <a:pt x="0" y="3958"/>
                </a:lnTo>
                <a:lnTo>
                  <a:pt x="12792" y="3889"/>
                </a:lnTo>
                <a:lnTo>
                  <a:pt x="12861" y="0"/>
                </a:lnTo>
              </a:path>
            </a:pathLst>
          </a:custGeom>
          <a:ln w="29160">
            <a:solidFill>
              <a:srgbClr val="005800"/>
            </a:solidFill>
            <a:round/>
            <a:headEnd len="med" type="triangle" w="med"/>
            <a:tailEnd len="med" type="triangle" w="med"/>
          </a:ln>
        </p:spPr>
      </p:sp>
      <p:sp>
        <p:nvSpPr>
          <p:cNvPr id="188" name=""/>
          <p:cNvSpPr/>
          <p:nvPr/>
        </p:nvSpPr>
        <p:spPr>
          <a:xfrm>
            <a:off x="4861800" y="4356720"/>
            <a:ext cx="2219760" cy="306360"/>
          </a:xfrm>
          <a:custGeom>
            <a:avLst/>
            <a:gdLst/>
            <a:ahLst/>
            <a:rect l="0" t="0" r="r" b="b"/>
            <a:pathLst>
              <a:path fill="none" w="6166" h="851">
                <a:moveTo>
                  <a:pt x="0" y="0"/>
                </a:moveTo>
                <a:lnTo>
                  <a:pt x="0" y="851"/>
                </a:lnTo>
                <a:lnTo>
                  <a:pt x="6143" y="805"/>
                </a:lnTo>
                <a:lnTo>
                  <a:pt x="6166" y="16"/>
                </a:lnTo>
              </a:path>
            </a:pathLst>
          </a:custGeom>
          <a:ln w="29160">
            <a:solidFill>
              <a:srgbClr val="007c7c"/>
            </a:solidFill>
            <a:round/>
            <a:headEnd len="med" type="triangle" w="med"/>
            <a:tailEnd len="med" type="triangle" w="med"/>
          </a:ln>
        </p:spPr>
      </p:sp>
      <p:pic>
        <p:nvPicPr>
          <p:cNvPr id="189" name="" descr=""/>
          <p:cNvPicPr/>
          <p:nvPr/>
        </p:nvPicPr>
        <p:blipFill>
          <a:blip r:embed="rId5"/>
          <a:stretch/>
        </p:blipFill>
        <p:spPr>
          <a:xfrm>
            <a:off x="4667400" y="50760"/>
            <a:ext cx="2058120" cy="1134000"/>
          </a:xfrm>
          <a:prstGeom prst="rect">
            <a:avLst/>
          </a:prstGeom>
          <a:ln w="0">
            <a:noFill/>
          </a:ln>
        </p:spPr>
      </p:pic>
      <p:pic>
        <p:nvPicPr>
          <p:cNvPr id="190" name="" descr=""/>
          <p:cNvPicPr/>
          <p:nvPr/>
        </p:nvPicPr>
        <p:blipFill>
          <a:blip r:embed="rId6"/>
          <a:stretch/>
        </p:blipFill>
        <p:spPr>
          <a:xfrm>
            <a:off x="7461720" y="64080"/>
            <a:ext cx="1690560" cy="1056600"/>
          </a:xfrm>
          <a:prstGeom prst="rect">
            <a:avLst/>
          </a:prstGeom>
          <a:ln w="0">
            <a:noFill/>
          </a:ln>
        </p:spPr>
      </p:pic>
      <p:pic>
        <p:nvPicPr>
          <p:cNvPr id="191" name="" descr=""/>
          <p:cNvPicPr/>
          <p:nvPr/>
        </p:nvPicPr>
        <p:blipFill>
          <a:blip r:embed="rId7"/>
          <a:stretch/>
        </p:blipFill>
        <p:spPr>
          <a:xfrm>
            <a:off x="1433520" y="1631520"/>
            <a:ext cx="2167200" cy="9028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" descr=""/>
          <p:cNvPicPr/>
          <p:nvPr/>
        </p:nvPicPr>
        <p:blipFill>
          <a:blip r:embed="rId1"/>
          <a:stretch/>
        </p:blipFill>
        <p:spPr>
          <a:xfrm>
            <a:off x="3240" y="0"/>
            <a:ext cx="10076760" cy="5669640"/>
          </a:xfrm>
          <a:prstGeom prst="rect">
            <a:avLst/>
          </a:prstGeom>
          <a:ln w="0">
            <a:noFill/>
          </a:ln>
        </p:spPr>
      </p:pic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326520" y="245520"/>
            <a:ext cx="8626680" cy="36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spcAft>
                <a:spcPts val="601"/>
              </a:spcAft>
              <a:buNone/>
              <a:tabLst>
                <a:tab algn="l" pos="1371600"/>
              </a:tabLst>
            </a:pPr>
            <a:r>
              <a:rPr b="1" lang="en-US" sz="2400" spc="-1" strike="noStrike">
                <a:solidFill>
                  <a:srgbClr val="ffffff"/>
                </a:solidFill>
                <a:latin typeface="Arial"/>
                <a:ea typeface="Times New Roman"/>
              </a:rPr>
              <a:t>Queries that find just what you want to see</a:t>
            </a:r>
            <a:endParaRPr b="1" lang="en-US" sz="2400" spc="-1" strike="noStrike">
              <a:solidFill>
                <a:srgbClr val="ffffff"/>
              </a:solidFill>
              <a:latin typeface="Source Sans Pro Black"/>
            </a:endParaRPr>
          </a:p>
        </p:txBody>
      </p:sp>
      <p:pic>
        <p:nvPicPr>
          <p:cNvPr id="194" name="" descr=""/>
          <p:cNvPicPr/>
          <p:nvPr/>
        </p:nvPicPr>
        <p:blipFill>
          <a:blip r:embed="rId2"/>
          <a:srcRect l="12822" t="19402" r="57024" b="38194"/>
          <a:stretch/>
        </p:blipFill>
        <p:spPr>
          <a:xfrm>
            <a:off x="150480" y="1245600"/>
            <a:ext cx="5769360" cy="4247640"/>
          </a:xfrm>
          <a:prstGeom prst="rect">
            <a:avLst/>
          </a:prstGeom>
          <a:ln w="0">
            <a:noFill/>
          </a:ln>
        </p:spPr>
      </p:pic>
      <p:sp>
        <p:nvSpPr>
          <p:cNvPr id="195" name=""/>
          <p:cNvSpPr/>
          <p:nvPr/>
        </p:nvSpPr>
        <p:spPr>
          <a:xfrm>
            <a:off x="150480" y="1245600"/>
            <a:ext cx="1000800" cy="247320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96" name="" descr=""/>
          <p:cNvPicPr/>
          <p:nvPr/>
        </p:nvPicPr>
        <p:blipFill>
          <a:blip r:embed="rId3"/>
          <a:stretch/>
        </p:blipFill>
        <p:spPr>
          <a:xfrm>
            <a:off x="5919840" y="3622320"/>
            <a:ext cx="3949920" cy="1661760"/>
          </a:xfrm>
          <a:prstGeom prst="rect">
            <a:avLst/>
          </a:prstGeom>
          <a:ln w="0">
            <a:noFill/>
          </a:ln>
        </p:spPr>
      </p:pic>
      <p:pic>
        <p:nvPicPr>
          <p:cNvPr id="197" name="" descr=""/>
          <p:cNvPicPr/>
          <p:nvPr/>
        </p:nvPicPr>
        <p:blipFill>
          <a:blip r:embed="rId4"/>
          <a:stretch/>
        </p:blipFill>
        <p:spPr>
          <a:xfrm>
            <a:off x="7549560" y="245520"/>
            <a:ext cx="1816560" cy="1377720"/>
          </a:xfrm>
          <a:prstGeom prst="rect">
            <a:avLst/>
          </a:prstGeom>
          <a:ln w="0">
            <a:noFill/>
          </a:ln>
        </p:spPr>
      </p:pic>
      <p:pic>
        <p:nvPicPr>
          <p:cNvPr id="198" name="" descr=""/>
          <p:cNvPicPr/>
          <p:nvPr/>
        </p:nvPicPr>
        <p:blipFill>
          <a:blip r:embed="rId5"/>
          <a:stretch/>
        </p:blipFill>
        <p:spPr>
          <a:xfrm>
            <a:off x="6567480" y="1865880"/>
            <a:ext cx="1273320" cy="1257480"/>
          </a:xfrm>
          <a:prstGeom prst="rect">
            <a:avLst/>
          </a:prstGeom>
          <a:ln w="0">
            <a:noFill/>
          </a:ln>
        </p:spPr>
      </p:pic>
      <p:pic>
        <p:nvPicPr>
          <p:cNvPr id="199" name="" descr=""/>
          <p:cNvPicPr/>
          <p:nvPr/>
        </p:nvPicPr>
        <p:blipFill>
          <a:blip r:embed="rId6"/>
          <a:stretch/>
        </p:blipFill>
        <p:spPr>
          <a:xfrm>
            <a:off x="8375760" y="2191320"/>
            <a:ext cx="1076760" cy="9478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" descr=""/>
          <p:cNvPicPr/>
          <p:nvPr/>
        </p:nvPicPr>
        <p:blipFill>
          <a:blip r:embed="rId1"/>
          <a:stretch/>
        </p:blipFill>
        <p:spPr>
          <a:xfrm>
            <a:off x="1080" y="1080"/>
            <a:ext cx="10076760" cy="5669640"/>
          </a:xfrm>
          <a:prstGeom prst="rect">
            <a:avLst/>
          </a:prstGeom>
          <a:ln w="0">
            <a:noFill/>
          </a:ln>
        </p:spPr>
      </p:pic>
      <p:sp>
        <p:nvSpPr>
          <p:cNvPr id="201" name="PlaceHolder 1"/>
          <p:cNvSpPr>
            <a:spLocks noGrp="1"/>
          </p:cNvSpPr>
          <p:nvPr>
            <p:ph type="title"/>
          </p:nvPr>
        </p:nvSpPr>
        <p:spPr>
          <a:xfrm>
            <a:off x="612360" y="299880"/>
            <a:ext cx="7314840" cy="36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spcAft>
                <a:spcPts val="601"/>
              </a:spcAft>
              <a:buNone/>
              <a:tabLst>
                <a:tab algn="l" pos="1371600"/>
              </a:tabLst>
            </a:pPr>
            <a:r>
              <a:rPr b="1" lang="en-US" sz="2400" spc="-1" strike="noStrike">
                <a:solidFill>
                  <a:srgbClr val="ffffff"/>
                </a:solidFill>
                <a:latin typeface="Arial"/>
                <a:ea typeface="Times New Roman"/>
              </a:rPr>
              <a:t>Knowledge of why to Use a Query</a:t>
            </a:r>
            <a:endParaRPr b="1" lang="en-US" sz="2400" spc="-1" strike="noStrike">
              <a:solidFill>
                <a:srgbClr val="ffffff"/>
              </a:solidFill>
              <a:latin typeface="Source Sans Pro Black"/>
            </a:endParaRPr>
          </a:p>
        </p:txBody>
      </p:sp>
      <p:pic>
        <p:nvPicPr>
          <p:cNvPr id="202" name="" descr=""/>
          <p:cNvPicPr/>
          <p:nvPr/>
        </p:nvPicPr>
        <p:blipFill>
          <a:blip r:embed="rId2"/>
          <a:srcRect l="14643" t="25100" r="29564" b="20642"/>
          <a:stretch/>
        </p:blipFill>
        <p:spPr>
          <a:xfrm>
            <a:off x="458280" y="844560"/>
            <a:ext cx="8412840" cy="4730760"/>
          </a:xfrm>
          <a:prstGeom prst="rect">
            <a:avLst/>
          </a:prstGeom>
          <a:ln w="0">
            <a:noFill/>
          </a:ln>
        </p:spPr>
      </p:pic>
      <p:sp>
        <p:nvSpPr>
          <p:cNvPr id="203" name=""/>
          <p:cNvSpPr/>
          <p:nvPr/>
        </p:nvSpPr>
        <p:spPr>
          <a:xfrm>
            <a:off x="458280" y="844560"/>
            <a:ext cx="432720" cy="71892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4" name=""/>
          <p:cNvSpPr/>
          <p:nvPr/>
        </p:nvSpPr>
        <p:spPr>
          <a:xfrm>
            <a:off x="458280" y="4870080"/>
            <a:ext cx="2780280" cy="705240"/>
          </a:xfrm>
          <a:prstGeom prst="rect">
            <a:avLst/>
          </a:prstGeom>
          <a:noFill/>
          <a:ln w="2916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05" name=""/>
          <p:cNvSpPr txBox="1"/>
          <p:nvPr/>
        </p:nvSpPr>
        <p:spPr>
          <a:xfrm>
            <a:off x="5479200" y="931680"/>
            <a:ext cx="3391920" cy="913320"/>
          </a:xfrm>
          <a:prstGeom prst="rect">
            <a:avLst/>
          </a:prstGeom>
          <a:solidFill>
            <a:srgbClr val="ffff00"/>
          </a:solidFill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800" spc="-1" strike="noStrike">
                <a:solidFill>
                  <a:srgbClr val="ff0000"/>
                </a:solidFill>
                <a:latin typeface="Arial"/>
              </a:rPr>
              <a:t>Notice that using this Right Outer Join I can now see that I have Crew with no Ship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"/>
          <p:cNvSpPr/>
          <p:nvPr/>
        </p:nvSpPr>
        <p:spPr>
          <a:xfrm>
            <a:off x="3035520" y="1813680"/>
            <a:ext cx="3214080" cy="3503520"/>
          </a:xfrm>
          <a:custGeom>
            <a:avLst/>
            <a:gdLst/>
            <a:ahLst/>
            <a:rect l="0" t="0" r="r" b="b"/>
            <a:pathLst>
              <a:path fill="none" w="8928" h="9732">
                <a:moveTo>
                  <a:pt x="8799" y="0"/>
                </a:moveTo>
                <a:lnTo>
                  <a:pt x="8928" y="9732"/>
                </a:lnTo>
                <a:lnTo>
                  <a:pt x="1162" y="9715"/>
                </a:lnTo>
                <a:lnTo>
                  <a:pt x="0" y="9506"/>
                </a:lnTo>
              </a:path>
            </a:pathLst>
          </a:custGeom>
          <a:ln w="29160">
            <a:solidFill>
              <a:srgbClr val="ff0000"/>
            </a:solidFill>
            <a:round/>
            <a:tailEnd len="med" type="triangle" w="med"/>
          </a:ln>
        </p:spPr>
      </p:sp>
      <p:pic>
        <p:nvPicPr>
          <p:cNvPr id="207" name="" descr=""/>
          <p:cNvPicPr/>
          <p:nvPr/>
        </p:nvPicPr>
        <p:blipFill>
          <a:blip r:embed="rId3"/>
          <a:srcRect l="11301" t="0" r="52521" b="0"/>
          <a:stretch/>
        </p:blipFill>
        <p:spPr>
          <a:xfrm>
            <a:off x="8431560" y="3182040"/>
            <a:ext cx="1526760" cy="2393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" descr=""/>
          <p:cNvPicPr/>
          <p:nvPr/>
        </p:nvPicPr>
        <p:blipFill>
          <a:blip r:embed="rId1"/>
          <a:stretch/>
        </p:blipFill>
        <p:spPr>
          <a:xfrm>
            <a:off x="720" y="720"/>
            <a:ext cx="10076760" cy="5669640"/>
          </a:xfrm>
          <a:prstGeom prst="rect">
            <a:avLst/>
          </a:prstGeom>
          <a:ln w="0">
            <a:noFill/>
          </a:ln>
        </p:spPr>
      </p:pic>
      <p:sp>
        <p:nvSpPr>
          <p:cNvPr id="209" name=""/>
          <p:cNvSpPr txBox="1"/>
          <p:nvPr/>
        </p:nvSpPr>
        <p:spPr>
          <a:xfrm>
            <a:off x="223560" y="364320"/>
            <a:ext cx="5342400" cy="51516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300" spc="-1" strike="noStrike">
                <a:solidFill>
                  <a:srgbClr val="ffff00"/>
                </a:solidFill>
                <a:latin typeface="Arial"/>
              </a:rPr>
              <a:t>/* Create and load a table that contains the life forms from the </a:t>
            </a:r>
            <a:endParaRPr b="0" lang="en-US" sz="1300" spc="-1" strike="noStrike">
              <a:latin typeface="Arial"/>
            </a:endParaRPr>
          </a:p>
          <a:p>
            <a:r>
              <a:rPr b="0" lang="en-US" sz="1300" spc="-1" strike="noStrike">
                <a:solidFill>
                  <a:srgbClr val="ffff00"/>
                </a:solidFill>
                <a:latin typeface="Arial"/>
              </a:rPr>
              <a:t>   </a:t>
            </a:r>
            <a:r>
              <a:rPr b="0" lang="en-US" sz="1300" spc="-1" strike="noStrike">
                <a:solidFill>
                  <a:srgbClr val="ffff00"/>
                </a:solidFill>
                <a:latin typeface="Arial"/>
              </a:rPr>
              <a:t>Star Trek Franchise. The Data should be able to uniquely </a:t>
            </a:r>
            <a:endParaRPr b="0" lang="en-US" sz="1300" spc="-1" strike="noStrike">
              <a:latin typeface="Arial"/>
            </a:endParaRPr>
          </a:p>
          <a:p>
            <a:r>
              <a:rPr b="0" lang="en-US" sz="1300" spc="-1" strike="noStrike">
                <a:solidFill>
                  <a:srgbClr val="ffff00"/>
                </a:solidFill>
                <a:latin typeface="Arial"/>
              </a:rPr>
              <a:t>   </a:t>
            </a:r>
            <a:r>
              <a:rPr b="0" lang="en-US" sz="1300" spc="-1" strike="noStrike">
                <a:solidFill>
                  <a:srgbClr val="ffff00"/>
                </a:solidFill>
                <a:latin typeface="Arial"/>
              </a:rPr>
              <a:t>identify each life-form listed</a:t>
            </a:r>
            <a:endParaRPr b="0" lang="en-US" sz="1300" spc="-1" strike="noStrike">
              <a:latin typeface="Arial"/>
            </a:endParaRPr>
          </a:p>
          <a:p>
            <a:r>
              <a:rPr b="0" lang="en-US" sz="1300" spc="-1" strike="noStrike">
                <a:solidFill>
                  <a:srgbClr val="ffff00"/>
                </a:solidFill>
                <a:latin typeface="Arial"/>
              </a:rPr>
              <a:t>*/</a:t>
            </a:r>
            <a:endParaRPr b="0" lang="en-US" sz="1300" spc="-1" strike="noStrike">
              <a:latin typeface="Arial"/>
            </a:endParaRPr>
          </a:p>
          <a:p>
            <a:r>
              <a:rPr b="0" lang="en-US" sz="1300" spc="-1" strike="noStrike">
                <a:solidFill>
                  <a:srgbClr val="ffff00"/>
                </a:solidFill>
                <a:latin typeface="Arial"/>
              </a:rPr>
              <a:t>-- Select the database we want to modify</a:t>
            </a:r>
            <a:endParaRPr b="0" lang="en-US" sz="1300" spc="-1" strike="noStrike">
              <a:latin typeface="Arial"/>
            </a:endParaRPr>
          </a:p>
          <a:p>
            <a:r>
              <a:rPr b="0" lang="en-US" sz="1300" spc="-1" strike="noStrike">
                <a:solidFill>
                  <a:srgbClr val="00caca"/>
                </a:solidFill>
                <a:latin typeface="Arial"/>
              </a:rPr>
              <a:t>USE StarPeople;</a:t>
            </a:r>
            <a:endParaRPr b="0" lang="en-US" sz="1300" spc="-1" strike="noStrike">
              <a:latin typeface="Arial"/>
            </a:endParaRPr>
          </a:p>
          <a:p>
            <a:r>
              <a:rPr b="0" lang="en-US" sz="1300" spc="-1" strike="noStrike">
                <a:solidFill>
                  <a:srgbClr val="ffff00"/>
                </a:solidFill>
                <a:latin typeface="Arial"/>
              </a:rPr>
              <a:t>-- New table so if another one with this name exists - delete it</a:t>
            </a:r>
            <a:endParaRPr b="0" lang="en-US" sz="1300" spc="-1" strike="noStrike">
              <a:latin typeface="Arial"/>
            </a:endParaRPr>
          </a:p>
          <a:p>
            <a:r>
              <a:rPr b="0" lang="en-US" sz="1300" spc="-1" strike="noStrike">
                <a:solidFill>
                  <a:srgbClr val="00caca"/>
                </a:solidFill>
                <a:latin typeface="Arial"/>
              </a:rPr>
              <a:t>DROP TABLE IF EXISTS `lifeform`;</a:t>
            </a:r>
            <a:endParaRPr b="0" lang="en-US" sz="1300" spc="-1" strike="noStrike">
              <a:latin typeface="Arial"/>
            </a:endParaRPr>
          </a:p>
          <a:p>
            <a:endParaRPr b="0" lang="en-US" sz="1800" spc="-1" strike="noStrike">
              <a:latin typeface="Arial"/>
            </a:endParaRPr>
          </a:p>
          <a:p>
            <a:r>
              <a:rPr b="0" lang="en-US" sz="1300" spc="-1" strike="noStrike">
                <a:solidFill>
                  <a:srgbClr val="00caca"/>
                </a:solidFill>
                <a:latin typeface="Arial"/>
              </a:rPr>
              <a:t>CREATE TABLE `lifeform` (</a:t>
            </a:r>
            <a:endParaRPr b="0" lang="en-US" sz="1300" spc="-1" strike="noStrike">
              <a:latin typeface="Arial"/>
            </a:endParaRPr>
          </a:p>
          <a:p>
            <a:r>
              <a:rPr b="0" lang="en-US" sz="1300" spc="-1" strike="noStrike">
                <a:solidFill>
                  <a:srgbClr val="ffff00"/>
                </a:solidFill>
                <a:latin typeface="Arial"/>
              </a:rPr>
              <a:t>--  Let us have the database provide a unique key</a:t>
            </a:r>
            <a:endParaRPr b="0" lang="en-US" sz="1300" spc="-1" strike="noStrike">
              <a:latin typeface="Arial"/>
            </a:endParaRPr>
          </a:p>
          <a:p>
            <a:r>
              <a:rPr b="0" lang="en-US" sz="1300" spc="-1" strike="noStrike">
                <a:solidFill>
                  <a:srgbClr val="ffff00"/>
                </a:solidFill>
                <a:latin typeface="Arial"/>
              </a:rPr>
              <a:t> </a:t>
            </a:r>
            <a:r>
              <a:rPr b="0" lang="en-US" sz="1300" spc="-1" strike="noStrike">
                <a:solidFill>
                  <a:srgbClr val="00caca"/>
                </a:solidFill>
                <a:latin typeface="Arial"/>
              </a:rPr>
              <a:t>  </a:t>
            </a:r>
            <a:r>
              <a:rPr b="0" lang="en-US" sz="1300" spc="-1" strike="noStrike">
                <a:solidFill>
                  <a:srgbClr val="00caca"/>
                </a:solidFill>
                <a:latin typeface="Arial"/>
              </a:rPr>
              <a:t>`lifeformID` INT(5) AUTO_INCREMENT,</a:t>
            </a:r>
            <a:endParaRPr b="0" lang="en-US" sz="1300" spc="-1" strike="noStrike">
              <a:latin typeface="Arial"/>
            </a:endParaRPr>
          </a:p>
          <a:p>
            <a:r>
              <a:rPr b="0" lang="en-US" sz="1300" spc="-1" strike="noStrike">
                <a:solidFill>
                  <a:srgbClr val="00caca"/>
                </a:solidFill>
                <a:latin typeface="Arial"/>
              </a:rPr>
              <a:t>   </a:t>
            </a:r>
            <a:r>
              <a:rPr b="0" lang="en-US" sz="1300" spc="-1" strike="noStrike">
                <a:solidFill>
                  <a:srgbClr val="00caca"/>
                </a:solidFill>
                <a:latin typeface="Arial"/>
              </a:rPr>
              <a:t>`lifeformName` VARCHAR(50) NOT NULL,</a:t>
            </a:r>
            <a:endParaRPr b="0" lang="en-US" sz="1300" spc="-1" strike="noStrike">
              <a:latin typeface="Arial"/>
            </a:endParaRPr>
          </a:p>
          <a:p>
            <a:r>
              <a:rPr b="0" lang="en-US" sz="1300" spc="-1" strike="noStrike">
                <a:solidFill>
                  <a:srgbClr val="ffff00"/>
                </a:solidFill>
                <a:latin typeface="Arial"/>
              </a:rPr>
              <a:t>--  Where are they from</a:t>
            </a:r>
            <a:endParaRPr b="0" lang="en-US" sz="1300" spc="-1" strike="noStrike">
              <a:latin typeface="Arial"/>
            </a:endParaRPr>
          </a:p>
          <a:p>
            <a:r>
              <a:rPr b="0" lang="en-US" sz="1300" spc="-1" strike="noStrike">
                <a:solidFill>
                  <a:srgbClr val="ffff00"/>
                </a:solidFill>
                <a:latin typeface="Arial"/>
              </a:rPr>
              <a:t> </a:t>
            </a:r>
            <a:r>
              <a:rPr b="0" lang="en-US" sz="1300" spc="-1" strike="noStrike">
                <a:solidFill>
                  <a:srgbClr val="00caca"/>
                </a:solidFill>
                <a:latin typeface="Arial"/>
              </a:rPr>
              <a:t>  </a:t>
            </a:r>
            <a:r>
              <a:rPr b="0" lang="en-US" sz="1300" spc="-1" strike="noStrike">
                <a:solidFill>
                  <a:srgbClr val="00caca"/>
                </a:solidFill>
                <a:latin typeface="Arial"/>
              </a:rPr>
              <a:t>`homeworld` VARCHAR(50) NOT NULL,</a:t>
            </a:r>
            <a:endParaRPr b="0" lang="en-US" sz="1300" spc="-1" strike="noStrike">
              <a:latin typeface="Arial"/>
            </a:endParaRPr>
          </a:p>
          <a:p>
            <a:r>
              <a:rPr b="0" lang="en-US" sz="1300" spc="-1" strike="noStrike">
                <a:solidFill>
                  <a:srgbClr val="ffff00"/>
                </a:solidFill>
                <a:latin typeface="Arial"/>
              </a:rPr>
              <a:t>--  Does it have another common name</a:t>
            </a:r>
            <a:endParaRPr b="0" lang="en-US" sz="1300" spc="-1" strike="noStrike">
              <a:latin typeface="Arial"/>
            </a:endParaRPr>
          </a:p>
          <a:p>
            <a:r>
              <a:rPr b="0" lang="en-US" sz="1300" spc="-1" strike="noStrike">
                <a:solidFill>
                  <a:srgbClr val="00caca"/>
                </a:solidFill>
                <a:latin typeface="Arial"/>
              </a:rPr>
              <a:t>   </a:t>
            </a:r>
            <a:r>
              <a:rPr b="0" lang="en-US" sz="1300" spc="-1" strike="noStrike">
                <a:solidFill>
                  <a:srgbClr val="00caca"/>
                </a:solidFill>
                <a:latin typeface="Arial"/>
              </a:rPr>
              <a:t>`hwaltname` VARCHAR(50),</a:t>
            </a:r>
            <a:endParaRPr b="0" lang="en-US" sz="1300" spc="-1" strike="noStrike">
              <a:latin typeface="Arial"/>
            </a:endParaRPr>
          </a:p>
          <a:p>
            <a:r>
              <a:rPr b="0" lang="en-US" sz="1300" spc="-1" strike="noStrike">
                <a:solidFill>
                  <a:srgbClr val="ffff00"/>
                </a:solidFill>
                <a:latin typeface="Arial"/>
              </a:rPr>
              <a:t>--  What environment is required for them to exist</a:t>
            </a:r>
            <a:endParaRPr b="0" lang="en-US" sz="1300" spc="-1" strike="noStrike">
              <a:latin typeface="Arial"/>
            </a:endParaRPr>
          </a:p>
          <a:p>
            <a:r>
              <a:rPr b="0" lang="en-US" sz="1300" spc="-1" strike="noStrike">
                <a:solidFill>
                  <a:srgbClr val="00caca"/>
                </a:solidFill>
                <a:latin typeface="Arial"/>
              </a:rPr>
              <a:t>   </a:t>
            </a:r>
            <a:r>
              <a:rPr b="0" lang="en-US" sz="1300" spc="-1" strike="noStrike">
                <a:solidFill>
                  <a:srgbClr val="00caca"/>
                </a:solidFill>
                <a:latin typeface="Arial"/>
              </a:rPr>
              <a:t>`environment` VARCHAR(50) NOT NULL,</a:t>
            </a:r>
            <a:endParaRPr b="0" lang="en-US" sz="1300" spc="-1" strike="noStrike">
              <a:latin typeface="Arial"/>
            </a:endParaRPr>
          </a:p>
          <a:p>
            <a:r>
              <a:rPr b="0" lang="en-US" sz="1300" spc="-1" strike="noStrike">
                <a:solidFill>
                  <a:srgbClr val="00caca"/>
                </a:solidFill>
                <a:latin typeface="Arial"/>
              </a:rPr>
              <a:t>    </a:t>
            </a:r>
            <a:r>
              <a:rPr b="0" lang="en-US" sz="1300" spc="-1" strike="noStrike">
                <a:solidFill>
                  <a:srgbClr val="00caca"/>
                </a:solidFill>
                <a:latin typeface="Arial"/>
              </a:rPr>
              <a:t>PRIMARY KEY(`lifeformID`)</a:t>
            </a:r>
            <a:endParaRPr b="0" lang="en-US" sz="1300" spc="-1" strike="noStrike">
              <a:latin typeface="Arial"/>
            </a:endParaRPr>
          </a:p>
          <a:p>
            <a:r>
              <a:rPr b="0" lang="en-US" sz="1300" spc="-1" strike="noStrike">
                <a:solidFill>
                  <a:srgbClr val="00caca"/>
                </a:solidFill>
                <a:latin typeface="Arial"/>
              </a:rPr>
              <a:t>);</a:t>
            </a:r>
            <a:endParaRPr b="0" lang="en-US" sz="1300" spc="-1" strike="noStrike">
              <a:latin typeface="Arial"/>
            </a:endParaRPr>
          </a:p>
          <a:p>
            <a:r>
              <a:rPr b="0" lang="en-US" sz="1300" spc="-1" strike="noStrike">
                <a:solidFill>
                  <a:srgbClr val="ffff00"/>
                </a:solidFill>
                <a:latin typeface="Arial"/>
              </a:rPr>
              <a:t>   </a:t>
            </a:r>
            <a:endParaRPr b="0" lang="en-US" sz="1300" spc="-1" strike="noStrike">
              <a:latin typeface="Arial"/>
            </a:endParaRPr>
          </a:p>
          <a:p>
            <a:r>
              <a:rPr b="0" lang="en-US" sz="1300" spc="-1" strike="noStrike">
                <a:solidFill>
                  <a:srgbClr val="ffff00"/>
                </a:solidFill>
                <a:latin typeface="Arial"/>
              </a:rPr>
              <a:t>-- Populate initial data into table</a:t>
            </a:r>
            <a:endParaRPr b="0" lang="en-US" sz="1300" spc="-1" strike="noStrike">
              <a:latin typeface="Arial"/>
            </a:endParaRPr>
          </a:p>
          <a:p>
            <a:r>
              <a:rPr b="0" lang="en-US" sz="1300" spc="-1" strike="noStrike">
                <a:solidFill>
                  <a:srgbClr val="00caca"/>
                </a:solidFill>
                <a:latin typeface="Arial"/>
              </a:rPr>
              <a:t>INSERT INTO `lifeform` VALUES </a:t>
            </a:r>
            <a:endParaRPr b="0" lang="en-US" sz="1300" spc="-1" strike="noStrike">
              <a:latin typeface="Arial"/>
            </a:endParaRPr>
          </a:p>
          <a:p>
            <a:r>
              <a:rPr b="0" lang="en-US" sz="1300" spc="-1" strike="noStrike">
                <a:solidFill>
                  <a:srgbClr val="00caca"/>
                </a:solidFill>
                <a:latin typeface="Arial"/>
              </a:rPr>
              <a:t>  </a:t>
            </a:r>
            <a:r>
              <a:rPr b="0" lang="en-US" sz="1300" spc="-1" strike="noStrike">
                <a:solidFill>
                  <a:srgbClr val="00caca"/>
                </a:solidFill>
                <a:latin typeface="Arial"/>
              </a:rPr>
              <a:t>(NULL, 'Human', 'Earth', 'Terra', 'Oxygen-Nitrogen'),</a:t>
            </a:r>
            <a:endParaRPr b="0" lang="en-US" sz="1300" spc="-1" strike="noStrike">
              <a:latin typeface="Arial"/>
            </a:endParaRPr>
          </a:p>
          <a:p>
            <a:r>
              <a:rPr b="0" lang="en-US" sz="1300" spc="-1" strike="noStrike">
                <a:solidFill>
                  <a:srgbClr val="00caca"/>
                </a:solidFill>
                <a:latin typeface="Arial"/>
              </a:rPr>
              <a:t>  </a:t>
            </a:r>
            <a:r>
              <a:rPr b="0" lang="en-US" sz="1300" spc="-1" strike="noStrike">
                <a:solidFill>
                  <a:srgbClr val="00caca"/>
                </a:solidFill>
                <a:latin typeface="Arial"/>
              </a:rPr>
              <a:t>(NULL, 'Vulcan', 'Vulcan','Ni\'Var', 'Oxygen-Nitrogen'),</a:t>
            </a:r>
            <a:endParaRPr b="0" lang="en-US" sz="1300" spc="-1" strike="noStrike">
              <a:latin typeface="Arial"/>
            </a:endParaRPr>
          </a:p>
          <a:p>
            <a:r>
              <a:rPr b="0" lang="en-US" sz="1300" spc="-1" strike="noStrike">
                <a:solidFill>
                  <a:srgbClr val="00caca"/>
                </a:solidFill>
                <a:latin typeface="Arial"/>
              </a:rPr>
              <a:t>  </a:t>
            </a:r>
            <a:r>
              <a:rPr b="0" lang="en-US" sz="1300" spc="-1" strike="noStrike">
                <a:solidFill>
                  <a:srgbClr val="00caca"/>
                </a:solidFill>
                <a:latin typeface="Arial"/>
              </a:rPr>
              <a:t>(NULL, 'Klingon', 'Kronos', '(Q\'onoS)', 'Oxygen-Nitrogen');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210" name="PlaceHolder 1"/>
          <p:cNvSpPr>
            <a:spLocks noGrp="1"/>
          </p:cNvSpPr>
          <p:nvPr>
            <p:ph type="title"/>
          </p:nvPr>
        </p:nvSpPr>
        <p:spPr>
          <a:xfrm>
            <a:off x="6237000" y="210240"/>
            <a:ext cx="3230280" cy="1272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spcAft>
                <a:spcPts val="601"/>
              </a:spcAft>
              <a:buNone/>
              <a:tabLst>
                <a:tab algn="l" pos="1371600"/>
              </a:tabLst>
            </a:pPr>
            <a:r>
              <a:rPr b="1" lang="en-US" sz="2400" spc="-1" strike="noStrike">
                <a:solidFill>
                  <a:srgbClr val="ffffff"/>
                </a:solidFill>
                <a:latin typeface="Arial"/>
                <a:ea typeface="Times New Roman"/>
              </a:rPr>
              <a:t>An Understanding of the importance of Comments</a:t>
            </a:r>
            <a:endParaRPr b="1" lang="en-US" sz="2400" spc="-1" strike="noStrike">
              <a:solidFill>
                <a:srgbClr val="ffffff"/>
              </a:solidFill>
              <a:latin typeface="Source Sans Pro Black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" descr=""/>
          <p:cNvPicPr/>
          <p:nvPr/>
        </p:nvPicPr>
        <p:blipFill>
          <a:blip r:embed="rId1"/>
          <a:stretch/>
        </p:blipFill>
        <p:spPr>
          <a:xfrm>
            <a:off x="1080" y="1080"/>
            <a:ext cx="10076760" cy="5669640"/>
          </a:xfrm>
          <a:prstGeom prst="rect">
            <a:avLst/>
          </a:prstGeom>
          <a:ln w="0">
            <a:noFill/>
          </a:ln>
        </p:spPr>
      </p:pic>
      <p:pic>
        <p:nvPicPr>
          <p:cNvPr id="212" name="" descr=""/>
          <p:cNvPicPr/>
          <p:nvPr/>
        </p:nvPicPr>
        <p:blipFill>
          <a:blip r:embed="rId2"/>
          <a:stretch/>
        </p:blipFill>
        <p:spPr>
          <a:xfrm>
            <a:off x="2650680" y="231840"/>
            <a:ext cx="4571640" cy="4571640"/>
          </a:xfrm>
          <a:prstGeom prst="rect">
            <a:avLst/>
          </a:prstGeom>
          <a:ln w="0">
            <a:noFill/>
          </a:ln>
        </p:spPr>
      </p:pic>
      <p:sp>
        <p:nvSpPr>
          <p:cNvPr id="213" name=""/>
          <p:cNvSpPr txBox="1"/>
          <p:nvPr/>
        </p:nvSpPr>
        <p:spPr>
          <a:xfrm>
            <a:off x="960840" y="5010840"/>
            <a:ext cx="8116920" cy="402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>
              <a:buNone/>
            </a:pPr>
            <a:r>
              <a:rPr b="1" i="1" lang="en-US" sz="2200" spc="-1" strike="noStrike">
                <a:solidFill>
                  <a:srgbClr val="ffff00"/>
                </a:solidFill>
                <a:latin typeface="Arial"/>
              </a:rPr>
              <a:t>We are done here, Time to go</a:t>
            </a:r>
            <a:endParaRPr b="0" lang="en-US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</TotalTime>
  <Application>LibreOffice/7.3.2.2$Linux_X86_64 LibreOffice_project/30$Build-2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2021-11-18T14:09:31Z</dcterms:created>
  <dc:creator>Nicole Cook</dc:creator>
  <dc:description/>
  <dc:language>en-US</dc:language>
  <cp:lastModifiedBy>Nicole Cook</cp:lastModifiedBy>
  <dcterms:modified xsi:type="dcterms:W3CDTF">2021-11-19T13:57:08Z</dcterms:modified>
  <cp:revision>9</cp:revision>
  <dc:subject/>
  <dc:title/>
</cp:coreProperties>
</file>